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75" r:id="rId10"/>
    <p:sldId id="264" r:id="rId11"/>
    <p:sldId id="265" r:id="rId12"/>
    <p:sldId id="266" r:id="rId13"/>
    <p:sldId id="267" r:id="rId14"/>
    <p:sldId id="268" r:id="rId15"/>
    <p:sldId id="269" r:id="rId16"/>
    <p:sldId id="282" r:id="rId17"/>
    <p:sldId id="270" r:id="rId18"/>
    <p:sldId id="272" r:id="rId19"/>
    <p:sldId id="276" r:id="rId20"/>
    <p:sldId id="277" r:id="rId21"/>
    <p:sldId id="283" r:id="rId22"/>
    <p:sldId id="280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2"/>
    <p:restoredTop sz="71777"/>
  </p:normalViewPr>
  <p:slideViewPr>
    <p:cSldViewPr snapToGrid="0" snapToObjects="1">
      <p:cViewPr varScale="1">
        <p:scale>
          <a:sx n="93" d="100"/>
          <a:sy n="93" d="100"/>
        </p:scale>
        <p:origin x="-1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D27E82-5CE1-B74B-9FE5-8C4BB55EB750}" type="doc">
      <dgm:prSet loTypeId="urn:microsoft.com/office/officeart/2005/8/layout/hierarchy1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AAF821C-37F2-8448-84E9-2ED97FD2D4E1}">
      <dgm:prSet phldrT="[Text]"/>
      <dgm:spPr/>
      <dgm:t>
        <a:bodyPr/>
        <a:lstStyle/>
        <a:p>
          <a:r>
            <a:rPr lang="en-US" dirty="0" smtClean="0"/>
            <a:t>SCOP</a:t>
          </a:r>
          <a:endParaRPr lang="en-US" dirty="0"/>
        </a:p>
      </dgm:t>
    </dgm:pt>
    <dgm:pt modelId="{EC867387-3E72-8D4D-99EB-6C8469583250}" type="parTrans" cxnId="{169811BD-B7E4-0D43-B1FA-65DB885CB61C}">
      <dgm:prSet/>
      <dgm:spPr/>
      <dgm:t>
        <a:bodyPr/>
        <a:lstStyle/>
        <a:p>
          <a:endParaRPr lang="en-US"/>
        </a:p>
      </dgm:t>
    </dgm:pt>
    <dgm:pt modelId="{B5262C98-F656-7B43-ABAA-07F781EC6BEB}" type="sibTrans" cxnId="{169811BD-B7E4-0D43-B1FA-65DB885CB61C}">
      <dgm:prSet/>
      <dgm:spPr/>
      <dgm:t>
        <a:bodyPr/>
        <a:lstStyle/>
        <a:p>
          <a:endParaRPr lang="en-US"/>
        </a:p>
      </dgm:t>
    </dgm:pt>
    <dgm:pt modelId="{FC4C6B72-D1A0-0348-A54A-0C039C5F9259}">
      <dgm:prSet phldrT="[Text]"/>
      <dgm:spPr/>
      <dgm:t>
        <a:bodyPr/>
        <a:lstStyle/>
        <a:p>
          <a:r>
            <a:rPr lang="en-US" dirty="0" smtClean="0"/>
            <a:t>Fold A</a:t>
          </a:r>
          <a:endParaRPr lang="en-US" dirty="0"/>
        </a:p>
      </dgm:t>
    </dgm:pt>
    <dgm:pt modelId="{A1D9D31E-4BA7-CF4F-8E2A-AFB0AE4D88C0}" type="parTrans" cxnId="{59124F06-DF77-EE4D-8C39-837FCF788015}">
      <dgm:prSet/>
      <dgm:spPr/>
      <dgm:t>
        <a:bodyPr/>
        <a:lstStyle/>
        <a:p>
          <a:endParaRPr lang="en-US"/>
        </a:p>
      </dgm:t>
    </dgm:pt>
    <dgm:pt modelId="{ED7B920D-E369-AE45-8512-4FD0CBCD69C2}" type="sibTrans" cxnId="{59124F06-DF77-EE4D-8C39-837FCF788015}">
      <dgm:prSet/>
      <dgm:spPr/>
      <dgm:t>
        <a:bodyPr/>
        <a:lstStyle/>
        <a:p>
          <a:endParaRPr lang="en-US"/>
        </a:p>
      </dgm:t>
    </dgm:pt>
    <dgm:pt modelId="{E0FF801C-B751-F44E-B228-E9324122B03D}">
      <dgm:prSet phldrT="[Text]"/>
      <dgm:spPr/>
      <dgm:t>
        <a:bodyPr/>
        <a:lstStyle/>
        <a:p>
          <a:r>
            <a:rPr lang="en-US" dirty="0" smtClean="0"/>
            <a:t>Super Family A</a:t>
          </a:r>
          <a:endParaRPr lang="en-US" dirty="0"/>
        </a:p>
      </dgm:t>
    </dgm:pt>
    <dgm:pt modelId="{BE7A7C06-D775-F64B-A089-6C1C9213AC4E}" type="parTrans" cxnId="{E4711814-82C9-7247-A135-E273014C6040}">
      <dgm:prSet/>
      <dgm:spPr/>
      <dgm:t>
        <a:bodyPr/>
        <a:lstStyle/>
        <a:p>
          <a:endParaRPr lang="en-US"/>
        </a:p>
      </dgm:t>
    </dgm:pt>
    <dgm:pt modelId="{B402C80C-EA41-C44C-8104-D325F189F229}" type="sibTrans" cxnId="{E4711814-82C9-7247-A135-E273014C6040}">
      <dgm:prSet/>
      <dgm:spPr/>
      <dgm:t>
        <a:bodyPr/>
        <a:lstStyle/>
        <a:p>
          <a:endParaRPr lang="en-US"/>
        </a:p>
      </dgm:t>
    </dgm:pt>
    <dgm:pt modelId="{A457FB89-4EFF-4E40-92A0-034A316EAEF9}">
      <dgm:prSet phldrT="[Text]"/>
      <dgm:spPr/>
      <dgm:t>
        <a:bodyPr/>
        <a:lstStyle/>
        <a:p>
          <a:r>
            <a:rPr lang="en-US" dirty="0" smtClean="0"/>
            <a:t>Fold B</a:t>
          </a:r>
          <a:endParaRPr lang="en-US" dirty="0"/>
        </a:p>
      </dgm:t>
    </dgm:pt>
    <dgm:pt modelId="{E18E83E5-A42A-5245-919F-E6DF54710A0B}" type="parTrans" cxnId="{8658C34C-533E-4E43-8C94-1D0BDD51AD0E}">
      <dgm:prSet/>
      <dgm:spPr/>
      <dgm:t>
        <a:bodyPr/>
        <a:lstStyle/>
        <a:p>
          <a:endParaRPr lang="en-US"/>
        </a:p>
      </dgm:t>
    </dgm:pt>
    <dgm:pt modelId="{F7744626-BE14-064E-B234-73A79D01CC45}" type="sibTrans" cxnId="{8658C34C-533E-4E43-8C94-1D0BDD51AD0E}">
      <dgm:prSet/>
      <dgm:spPr/>
      <dgm:t>
        <a:bodyPr/>
        <a:lstStyle/>
        <a:p>
          <a:endParaRPr lang="en-US"/>
        </a:p>
      </dgm:t>
    </dgm:pt>
    <dgm:pt modelId="{B8254727-EE0B-5043-9E81-1E4439761540}">
      <dgm:prSet phldrT="[Text]"/>
      <dgm:spPr/>
      <dgm:t>
        <a:bodyPr/>
        <a:lstStyle/>
        <a:p>
          <a:r>
            <a:rPr lang="en-US" dirty="0" smtClean="0"/>
            <a:t>Super Family B</a:t>
          </a:r>
          <a:endParaRPr lang="en-US" dirty="0"/>
        </a:p>
      </dgm:t>
    </dgm:pt>
    <dgm:pt modelId="{3CFBDD0A-CE32-5F44-B02A-C0B2C8809097}" type="parTrans" cxnId="{5BA9231C-23FF-7349-8560-9E1847DA5394}">
      <dgm:prSet/>
      <dgm:spPr/>
      <dgm:t>
        <a:bodyPr/>
        <a:lstStyle/>
        <a:p>
          <a:endParaRPr lang="en-US"/>
        </a:p>
      </dgm:t>
    </dgm:pt>
    <dgm:pt modelId="{9061C902-9887-9F48-81BF-8CC877AE636F}" type="sibTrans" cxnId="{5BA9231C-23FF-7349-8560-9E1847DA5394}">
      <dgm:prSet/>
      <dgm:spPr/>
      <dgm:t>
        <a:bodyPr/>
        <a:lstStyle/>
        <a:p>
          <a:endParaRPr lang="en-US"/>
        </a:p>
      </dgm:t>
    </dgm:pt>
    <dgm:pt modelId="{2DAF9206-88E1-AD48-B820-0AF2B9CFF941}">
      <dgm:prSet/>
      <dgm:spPr/>
      <dgm:t>
        <a:bodyPr/>
        <a:lstStyle/>
        <a:p>
          <a:r>
            <a:rPr lang="en-US" dirty="0" smtClean="0"/>
            <a:t>Family A</a:t>
          </a:r>
          <a:endParaRPr lang="en-US" dirty="0"/>
        </a:p>
      </dgm:t>
    </dgm:pt>
    <dgm:pt modelId="{F6ECE09E-65FE-3240-BA25-B1C0490F2B50}" type="parTrans" cxnId="{0F0098F7-5A71-824A-8AD0-29FC6CB9C554}">
      <dgm:prSet/>
      <dgm:spPr/>
      <dgm:t>
        <a:bodyPr/>
        <a:lstStyle/>
        <a:p>
          <a:endParaRPr lang="en-US"/>
        </a:p>
      </dgm:t>
    </dgm:pt>
    <dgm:pt modelId="{AD8AC9AF-5645-BD46-9A10-4B52515A4402}" type="sibTrans" cxnId="{0F0098F7-5A71-824A-8AD0-29FC6CB9C554}">
      <dgm:prSet/>
      <dgm:spPr/>
      <dgm:t>
        <a:bodyPr/>
        <a:lstStyle/>
        <a:p>
          <a:endParaRPr lang="en-US"/>
        </a:p>
      </dgm:t>
    </dgm:pt>
    <dgm:pt modelId="{0AD4084C-0A4D-3D41-9E1C-0EC5814F91B4}">
      <dgm:prSet/>
      <dgm:spPr/>
      <dgm:t>
        <a:bodyPr/>
        <a:lstStyle/>
        <a:p>
          <a:r>
            <a:rPr lang="en-US" dirty="0" smtClean="0"/>
            <a:t>Family B</a:t>
          </a:r>
          <a:endParaRPr lang="en-US" dirty="0"/>
        </a:p>
      </dgm:t>
    </dgm:pt>
    <dgm:pt modelId="{E35ACA05-9DE5-3E49-B2D2-DACCF06E4014}" type="parTrans" cxnId="{FB1764A2-E193-7A46-AF55-5744954E1673}">
      <dgm:prSet/>
      <dgm:spPr/>
      <dgm:t>
        <a:bodyPr/>
        <a:lstStyle/>
        <a:p>
          <a:endParaRPr lang="en-US"/>
        </a:p>
      </dgm:t>
    </dgm:pt>
    <dgm:pt modelId="{E97E3ABC-3909-684E-B539-4E5D64D16822}" type="sibTrans" cxnId="{FB1764A2-E193-7A46-AF55-5744954E1673}">
      <dgm:prSet/>
      <dgm:spPr/>
      <dgm:t>
        <a:bodyPr/>
        <a:lstStyle/>
        <a:p>
          <a:endParaRPr lang="en-US"/>
        </a:p>
      </dgm:t>
    </dgm:pt>
    <dgm:pt modelId="{F5BFFBBC-5FE0-A749-AE41-A813A42F5257}">
      <dgm:prSet/>
      <dgm:spPr/>
      <dgm:t>
        <a:bodyPr/>
        <a:lstStyle/>
        <a:p>
          <a:r>
            <a:rPr lang="en-US" dirty="0" smtClean="0"/>
            <a:t>Family C</a:t>
          </a:r>
          <a:endParaRPr lang="en-US" dirty="0"/>
        </a:p>
      </dgm:t>
    </dgm:pt>
    <dgm:pt modelId="{752CB403-255E-1047-875E-E7BB349A3134}" type="parTrans" cxnId="{AD10A278-8101-A34C-AAE4-636CEF964A35}">
      <dgm:prSet/>
      <dgm:spPr/>
      <dgm:t>
        <a:bodyPr/>
        <a:lstStyle/>
        <a:p>
          <a:endParaRPr lang="en-US"/>
        </a:p>
      </dgm:t>
    </dgm:pt>
    <dgm:pt modelId="{DD6872A7-753C-5049-B061-6CDDFFBEE58F}" type="sibTrans" cxnId="{AD10A278-8101-A34C-AAE4-636CEF964A35}">
      <dgm:prSet/>
      <dgm:spPr/>
      <dgm:t>
        <a:bodyPr/>
        <a:lstStyle/>
        <a:p>
          <a:endParaRPr lang="en-US"/>
        </a:p>
      </dgm:t>
    </dgm:pt>
    <dgm:pt modelId="{34DF6D89-00A6-EB42-8714-5381C9AF7E91}">
      <dgm:prSet/>
      <dgm:spPr/>
      <dgm:t>
        <a:bodyPr/>
        <a:lstStyle/>
        <a:p>
          <a:r>
            <a:rPr lang="en-US" dirty="0" smtClean="0"/>
            <a:t>Other Family</a:t>
          </a:r>
          <a:endParaRPr lang="en-US" dirty="0"/>
        </a:p>
      </dgm:t>
    </dgm:pt>
    <dgm:pt modelId="{D99151F0-0DB3-7A43-BB53-BECF57281D14}" type="parTrans" cxnId="{29AD4414-05C3-324F-A93A-9D2C1D6EC7DB}">
      <dgm:prSet/>
      <dgm:spPr/>
      <dgm:t>
        <a:bodyPr/>
        <a:lstStyle/>
        <a:p>
          <a:endParaRPr lang="en-US"/>
        </a:p>
      </dgm:t>
    </dgm:pt>
    <dgm:pt modelId="{5922D2ED-F2B0-174B-B30F-85B4D2F74BAE}" type="sibTrans" cxnId="{29AD4414-05C3-324F-A93A-9D2C1D6EC7DB}">
      <dgm:prSet/>
      <dgm:spPr/>
      <dgm:t>
        <a:bodyPr/>
        <a:lstStyle/>
        <a:p>
          <a:endParaRPr lang="en-US"/>
        </a:p>
      </dgm:t>
    </dgm:pt>
    <dgm:pt modelId="{A317C12E-2ED8-9A45-B94C-844559623105}" type="pres">
      <dgm:prSet presAssocID="{00D27E82-5CE1-B74B-9FE5-8C4BB55EB75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8FAAF3-BA9E-0947-A326-6ED2AD3E2FF1}" type="pres">
      <dgm:prSet presAssocID="{6AAF821C-37F2-8448-84E9-2ED97FD2D4E1}" presName="hierRoot1" presStyleCnt="0"/>
      <dgm:spPr/>
    </dgm:pt>
    <dgm:pt modelId="{3D8BDC32-9D0E-D14B-95D5-1EFA7E559EDA}" type="pres">
      <dgm:prSet presAssocID="{6AAF821C-37F2-8448-84E9-2ED97FD2D4E1}" presName="composite" presStyleCnt="0"/>
      <dgm:spPr/>
    </dgm:pt>
    <dgm:pt modelId="{A6D9DFDA-2883-7C47-8629-6A5BBBE80FEF}" type="pres">
      <dgm:prSet presAssocID="{6AAF821C-37F2-8448-84E9-2ED97FD2D4E1}" presName="background" presStyleLbl="node0" presStyleIdx="0" presStyleCnt="1"/>
      <dgm:spPr/>
    </dgm:pt>
    <dgm:pt modelId="{46952C1D-3361-5C43-9774-9EDDA23EDC00}" type="pres">
      <dgm:prSet presAssocID="{6AAF821C-37F2-8448-84E9-2ED97FD2D4E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BBAAFC-ACAD-6E42-BC3C-192D73CF1476}" type="pres">
      <dgm:prSet presAssocID="{6AAF821C-37F2-8448-84E9-2ED97FD2D4E1}" presName="hierChild2" presStyleCnt="0"/>
      <dgm:spPr/>
    </dgm:pt>
    <dgm:pt modelId="{1C957B3B-2BF4-7E46-A1CB-3A385D66EFF1}" type="pres">
      <dgm:prSet presAssocID="{A1D9D31E-4BA7-CF4F-8E2A-AFB0AE4D88C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2D3B9F5-11B8-D94C-A402-1A2B45D5D354}" type="pres">
      <dgm:prSet presAssocID="{FC4C6B72-D1A0-0348-A54A-0C039C5F9259}" presName="hierRoot2" presStyleCnt="0"/>
      <dgm:spPr/>
    </dgm:pt>
    <dgm:pt modelId="{BE5B48F2-6087-3047-B203-F582A243DE17}" type="pres">
      <dgm:prSet presAssocID="{FC4C6B72-D1A0-0348-A54A-0C039C5F9259}" presName="composite2" presStyleCnt="0"/>
      <dgm:spPr/>
    </dgm:pt>
    <dgm:pt modelId="{831AB0CF-5F4A-0141-8098-3103009D4490}" type="pres">
      <dgm:prSet presAssocID="{FC4C6B72-D1A0-0348-A54A-0C039C5F9259}" presName="background2" presStyleLbl="node2" presStyleIdx="0" presStyleCnt="2"/>
      <dgm:spPr/>
    </dgm:pt>
    <dgm:pt modelId="{23975144-C446-524C-A003-28F3A62AD4FA}" type="pres">
      <dgm:prSet presAssocID="{FC4C6B72-D1A0-0348-A54A-0C039C5F9259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5E8C0C-284B-BF41-949C-D4FE8C557ECA}" type="pres">
      <dgm:prSet presAssocID="{FC4C6B72-D1A0-0348-A54A-0C039C5F9259}" presName="hierChild3" presStyleCnt="0"/>
      <dgm:spPr/>
    </dgm:pt>
    <dgm:pt modelId="{DCAF93E7-D0D9-D044-B777-9ECFAD574439}" type="pres">
      <dgm:prSet presAssocID="{BE7A7C06-D775-F64B-A089-6C1C9213AC4E}" presName="Name17" presStyleLbl="parChTrans1D3" presStyleIdx="0" presStyleCnt="2"/>
      <dgm:spPr/>
      <dgm:t>
        <a:bodyPr/>
        <a:lstStyle/>
        <a:p>
          <a:endParaRPr lang="en-US"/>
        </a:p>
      </dgm:t>
    </dgm:pt>
    <dgm:pt modelId="{05015F74-CB89-0847-93C0-A321686DDAF7}" type="pres">
      <dgm:prSet presAssocID="{E0FF801C-B751-F44E-B228-E9324122B03D}" presName="hierRoot3" presStyleCnt="0"/>
      <dgm:spPr/>
    </dgm:pt>
    <dgm:pt modelId="{4945D0AA-C419-5347-B399-307FE340208B}" type="pres">
      <dgm:prSet presAssocID="{E0FF801C-B751-F44E-B228-E9324122B03D}" presName="composite3" presStyleCnt="0"/>
      <dgm:spPr/>
    </dgm:pt>
    <dgm:pt modelId="{DAB19467-D219-CB41-A21C-8FBA7C8D9864}" type="pres">
      <dgm:prSet presAssocID="{E0FF801C-B751-F44E-B228-E9324122B03D}" presName="background3" presStyleLbl="node3" presStyleIdx="0" presStyleCnt="2"/>
      <dgm:spPr/>
    </dgm:pt>
    <dgm:pt modelId="{5BAB3565-9F17-E840-AC93-ED698124DD7D}" type="pres">
      <dgm:prSet presAssocID="{E0FF801C-B751-F44E-B228-E9324122B03D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E723A2-257F-9F4B-9701-D84B3A2A113D}" type="pres">
      <dgm:prSet presAssocID="{E0FF801C-B751-F44E-B228-E9324122B03D}" presName="hierChild4" presStyleCnt="0"/>
      <dgm:spPr/>
    </dgm:pt>
    <dgm:pt modelId="{00C4F6BE-1B02-1A46-8B8D-EF2515753EF8}" type="pres">
      <dgm:prSet presAssocID="{F6ECE09E-65FE-3240-BA25-B1C0490F2B50}" presName="Name23" presStyleLbl="parChTrans1D4" presStyleIdx="0" presStyleCnt="4"/>
      <dgm:spPr/>
      <dgm:t>
        <a:bodyPr/>
        <a:lstStyle/>
        <a:p>
          <a:endParaRPr lang="en-US"/>
        </a:p>
      </dgm:t>
    </dgm:pt>
    <dgm:pt modelId="{D9A19E4C-E7E5-EA4F-BC6D-25F066A0D224}" type="pres">
      <dgm:prSet presAssocID="{2DAF9206-88E1-AD48-B820-0AF2B9CFF941}" presName="hierRoot4" presStyleCnt="0"/>
      <dgm:spPr/>
    </dgm:pt>
    <dgm:pt modelId="{E85FFAF6-D4A3-944C-AAFD-F51759132E77}" type="pres">
      <dgm:prSet presAssocID="{2DAF9206-88E1-AD48-B820-0AF2B9CFF941}" presName="composite4" presStyleCnt="0"/>
      <dgm:spPr/>
    </dgm:pt>
    <dgm:pt modelId="{0034346C-5891-BF4C-9AA4-4C9CB3B9D62A}" type="pres">
      <dgm:prSet presAssocID="{2DAF9206-88E1-AD48-B820-0AF2B9CFF941}" presName="background4" presStyleLbl="node4" presStyleIdx="0" presStyleCnt="4"/>
      <dgm:spPr/>
    </dgm:pt>
    <dgm:pt modelId="{50536326-E98D-BA4E-B637-0263E7298059}" type="pres">
      <dgm:prSet presAssocID="{2DAF9206-88E1-AD48-B820-0AF2B9CFF941}" presName="text4" presStyleLbl="fgAcc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471BC9-C47A-6044-8787-99289F1A0872}" type="pres">
      <dgm:prSet presAssocID="{2DAF9206-88E1-AD48-B820-0AF2B9CFF941}" presName="hierChild5" presStyleCnt="0"/>
      <dgm:spPr/>
    </dgm:pt>
    <dgm:pt modelId="{B22830F6-F741-0A44-9687-E9B0EF8BEFFF}" type="pres">
      <dgm:prSet presAssocID="{E35ACA05-9DE5-3E49-B2D2-DACCF06E4014}" presName="Name23" presStyleLbl="parChTrans1D4" presStyleIdx="1" presStyleCnt="4"/>
      <dgm:spPr/>
      <dgm:t>
        <a:bodyPr/>
        <a:lstStyle/>
        <a:p>
          <a:endParaRPr lang="en-US"/>
        </a:p>
      </dgm:t>
    </dgm:pt>
    <dgm:pt modelId="{76F237A4-2B0D-6442-9023-81CBB72957F1}" type="pres">
      <dgm:prSet presAssocID="{0AD4084C-0A4D-3D41-9E1C-0EC5814F91B4}" presName="hierRoot4" presStyleCnt="0"/>
      <dgm:spPr/>
    </dgm:pt>
    <dgm:pt modelId="{84773649-0F43-AC4F-8898-AF97B1E3ABF6}" type="pres">
      <dgm:prSet presAssocID="{0AD4084C-0A4D-3D41-9E1C-0EC5814F91B4}" presName="composite4" presStyleCnt="0"/>
      <dgm:spPr/>
    </dgm:pt>
    <dgm:pt modelId="{1211DDCF-FB74-AB47-8FC4-8F9DE5D8E617}" type="pres">
      <dgm:prSet presAssocID="{0AD4084C-0A4D-3D41-9E1C-0EC5814F91B4}" presName="background4" presStyleLbl="node4" presStyleIdx="1" presStyleCnt="4"/>
      <dgm:spPr/>
    </dgm:pt>
    <dgm:pt modelId="{F3076210-2FB8-E44D-85A9-4C9A4ECB471F}" type="pres">
      <dgm:prSet presAssocID="{0AD4084C-0A4D-3D41-9E1C-0EC5814F91B4}" presName="text4" presStyleLbl="fgAcc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DC5868-A81B-1446-944F-C503ADF333F6}" type="pres">
      <dgm:prSet presAssocID="{0AD4084C-0A4D-3D41-9E1C-0EC5814F91B4}" presName="hierChild5" presStyleCnt="0"/>
      <dgm:spPr/>
    </dgm:pt>
    <dgm:pt modelId="{78168A6F-D798-BD4E-AEB2-3BBDB7DA2369}" type="pres">
      <dgm:prSet presAssocID="{752CB403-255E-1047-875E-E7BB349A3134}" presName="Name23" presStyleLbl="parChTrans1D4" presStyleIdx="2" presStyleCnt="4"/>
      <dgm:spPr/>
      <dgm:t>
        <a:bodyPr/>
        <a:lstStyle/>
        <a:p>
          <a:endParaRPr lang="en-US"/>
        </a:p>
      </dgm:t>
    </dgm:pt>
    <dgm:pt modelId="{4F757C01-4D4A-284F-A29B-CF9C02C271B9}" type="pres">
      <dgm:prSet presAssocID="{F5BFFBBC-5FE0-A749-AE41-A813A42F5257}" presName="hierRoot4" presStyleCnt="0"/>
      <dgm:spPr/>
    </dgm:pt>
    <dgm:pt modelId="{8147CF23-BEF4-F14C-AFDC-B1541669CDC8}" type="pres">
      <dgm:prSet presAssocID="{F5BFFBBC-5FE0-A749-AE41-A813A42F5257}" presName="composite4" presStyleCnt="0"/>
      <dgm:spPr/>
    </dgm:pt>
    <dgm:pt modelId="{C100CE12-BF50-0E40-8755-519CA9A7E5CA}" type="pres">
      <dgm:prSet presAssocID="{F5BFFBBC-5FE0-A749-AE41-A813A42F5257}" presName="background4" presStyleLbl="node4" presStyleIdx="2" presStyleCnt="4"/>
      <dgm:spPr/>
    </dgm:pt>
    <dgm:pt modelId="{3020FCDC-7877-E64A-A633-9F5D1718EC34}" type="pres">
      <dgm:prSet presAssocID="{F5BFFBBC-5FE0-A749-AE41-A813A42F5257}" presName="text4" presStyleLbl="fgAcc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3F6FF6-CEFD-CC4A-836E-81B1B30492AE}" type="pres">
      <dgm:prSet presAssocID="{F5BFFBBC-5FE0-A749-AE41-A813A42F5257}" presName="hierChild5" presStyleCnt="0"/>
      <dgm:spPr/>
    </dgm:pt>
    <dgm:pt modelId="{9C43594A-DC53-0946-86D2-F74907DBBCF0}" type="pres">
      <dgm:prSet presAssocID="{E18E83E5-A42A-5245-919F-E6DF54710A0B}" presName="Name10" presStyleLbl="parChTrans1D2" presStyleIdx="1" presStyleCnt="2"/>
      <dgm:spPr/>
      <dgm:t>
        <a:bodyPr/>
        <a:lstStyle/>
        <a:p>
          <a:endParaRPr lang="en-US"/>
        </a:p>
      </dgm:t>
    </dgm:pt>
    <dgm:pt modelId="{4234A7C1-81E7-A949-8D84-91A1DD2E6775}" type="pres">
      <dgm:prSet presAssocID="{A457FB89-4EFF-4E40-92A0-034A316EAEF9}" presName="hierRoot2" presStyleCnt="0"/>
      <dgm:spPr/>
    </dgm:pt>
    <dgm:pt modelId="{3848CE52-D796-BC4D-BF28-011B61422D21}" type="pres">
      <dgm:prSet presAssocID="{A457FB89-4EFF-4E40-92A0-034A316EAEF9}" presName="composite2" presStyleCnt="0"/>
      <dgm:spPr/>
    </dgm:pt>
    <dgm:pt modelId="{24C9A4E0-2D2D-7440-A140-31144E31AC8E}" type="pres">
      <dgm:prSet presAssocID="{A457FB89-4EFF-4E40-92A0-034A316EAEF9}" presName="background2" presStyleLbl="node2" presStyleIdx="1" presStyleCnt="2"/>
      <dgm:spPr/>
    </dgm:pt>
    <dgm:pt modelId="{0A454228-9EF8-7D4E-A3C7-AEF26BD6C896}" type="pres">
      <dgm:prSet presAssocID="{A457FB89-4EFF-4E40-92A0-034A316EAEF9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6F72C0-C937-FF4E-9231-173CB1DBBB8E}" type="pres">
      <dgm:prSet presAssocID="{A457FB89-4EFF-4E40-92A0-034A316EAEF9}" presName="hierChild3" presStyleCnt="0"/>
      <dgm:spPr/>
    </dgm:pt>
    <dgm:pt modelId="{C29FB22D-D972-E84C-BD3B-39EBFF41B9B1}" type="pres">
      <dgm:prSet presAssocID="{3CFBDD0A-CE32-5F44-B02A-C0B2C8809097}" presName="Name17" presStyleLbl="parChTrans1D3" presStyleIdx="1" presStyleCnt="2"/>
      <dgm:spPr/>
      <dgm:t>
        <a:bodyPr/>
        <a:lstStyle/>
        <a:p>
          <a:endParaRPr lang="en-US"/>
        </a:p>
      </dgm:t>
    </dgm:pt>
    <dgm:pt modelId="{E358AF04-B08A-2541-85BA-25ED304D20FE}" type="pres">
      <dgm:prSet presAssocID="{B8254727-EE0B-5043-9E81-1E4439761540}" presName="hierRoot3" presStyleCnt="0"/>
      <dgm:spPr/>
    </dgm:pt>
    <dgm:pt modelId="{096FBC03-7A93-E644-BCD1-21B322925261}" type="pres">
      <dgm:prSet presAssocID="{B8254727-EE0B-5043-9E81-1E4439761540}" presName="composite3" presStyleCnt="0"/>
      <dgm:spPr/>
    </dgm:pt>
    <dgm:pt modelId="{D78116EF-42B5-B04B-AF7C-F0814C891F74}" type="pres">
      <dgm:prSet presAssocID="{B8254727-EE0B-5043-9E81-1E4439761540}" presName="background3" presStyleLbl="node3" presStyleIdx="1" presStyleCnt="2"/>
      <dgm:spPr/>
    </dgm:pt>
    <dgm:pt modelId="{96A4BE6B-657A-3746-915B-F64A2288CACD}" type="pres">
      <dgm:prSet presAssocID="{B8254727-EE0B-5043-9E81-1E4439761540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786AE1-C933-B44E-B29B-3F96C1C2E688}" type="pres">
      <dgm:prSet presAssocID="{B8254727-EE0B-5043-9E81-1E4439761540}" presName="hierChild4" presStyleCnt="0"/>
      <dgm:spPr/>
    </dgm:pt>
    <dgm:pt modelId="{1D1E175C-60F8-0341-AA2B-5DA3E5BFEF4A}" type="pres">
      <dgm:prSet presAssocID="{D99151F0-0DB3-7A43-BB53-BECF57281D14}" presName="Name23" presStyleLbl="parChTrans1D4" presStyleIdx="3" presStyleCnt="4"/>
      <dgm:spPr/>
      <dgm:t>
        <a:bodyPr/>
        <a:lstStyle/>
        <a:p>
          <a:endParaRPr lang="en-US"/>
        </a:p>
      </dgm:t>
    </dgm:pt>
    <dgm:pt modelId="{C61C8BAF-2765-9A48-8ED5-8B8B7B5ED861}" type="pres">
      <dgm:prSet presAssocID="{34DF6D89-00A6-EB42-8714-5381C9AF7E91}" presName="hierRoot4" presStyleCnt="0"/>
      <dgm:spPr/>
    </dgm:pt>
    <dgm:pt modelId="{48679889-BCEF-C445-BE8B-06E671F5018A}" type="pres">
      <dgm:prSet presAssocID="{34DF6D89-00A6-EB42-8714-5381C9AF7E91}" presName="composite4" presStyleCnt="0"/>
      <dgm:spPr/>
    </dgm:pt>
    <dgm:pt modelId="{522F6263-4936-4841-A408-80D8E197B1F8}" type="pres">
      <dgm:prSet presAssocID="{34DF6D89-00A6-EB42-8714-5381C9AF7E91}" presName="background4" presStyleLbl="node4" presStyleIdx="3" presStyleCnt="4"/>
      <dgm:spPr/>
    </dgm:pt>
    <dgm:pt modelId="{2026D941-73AE-024F-991B-EE6BE5B95CE6}" type="pres">
      <dgm:prSet presAssocID="{34DF6D89-00A6-EB42-8714-5381C9AF7E91}" presName="text4" presStyleLbl="fgAcc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14FDD7-279F-E34B-B304-A2F0BE4CB6F1}" type="pres">
      <dgm:prSet presAssocID="{34DF6D89-00A6-EB42-8714-5381C9AF7E91}" presName="hierChild5" presStyleCnt="0"/>
      <dgm:spPr/>
    </dgm:pt>
  </dgm:ptLst>
  <dgm:cxnLst>
    <dgm:cxn modelId="{4F1719A5-808B-E645-92FF-A448CE8D0215}" type="presOf" srcId="{A457FB89-4EFF-4E40-92A0-034A316EAEF9}" destId="{0A454228-9EF8-7D4E-A3C7-AEF26BD6C896}" srcOrd="0" destOrd="0" presId="urn:microsoft.com/office/officeart/2005/8/layout/hierarchy1"/>
    <dgm:cxn modelId="{8658C34C-533E-4E43-8C94-1D0BDD51AD0E}" srcId="{6AAF821C-37F2-8448-84E9-2ED97FD2D4E1}" destId="{A457FB89-4EFF-4E40-92A0-034A316EAEF9}" srcOrd="1" destOrd="0" parTransId="{E18E83E5-A42A-5245-919F-E6DF54710A0B}" sibTransId="{F7744626-BE14-064E-B234-73A79D01CC45}"/>
    <dgm:cxn modelId="{0F0098F7-5A71-824A-8AD0-29FC6CB9C554}" srcId="{E0FF801C-B751-F44E-B228-E9324122B03D}" destId="{2DAF9206-88E1-AD48-B820-0AF2B9CFF941}" srcOrd="0" destOrd="0" parTransId="{F6ECE09E-65FE-3240-BA25-B1C0490F2B50}" sibTransId="{AD8AC9AF-5645-BD46-9A10-4B52515A4402}"/>
    <dgm:cxn modelId="{FB1764A2-E193-7A46-AF55-5744954E1673}" srcId="{E0FF801C-B751-F44E-B228-E9324122B03D}" destId="{0AD4084C-0A4D-3D41-9E1C-0EC5814F91B4}" srcOrd="1" destOrd="0" parTransId="{E35ACA05-9DE5-3E49-B2D2-DACCF06E4014}" sibTransId="{E97E3ABC-3909-684E-B539-4E5D64D16822}"/>
    <dgm:cxn modelId="{D2729C1A-07EE-CC4A-BED8-1345719CEB26}" type="presOf" srcId="{752CB403-255E-1047-875E-E7BB349A3134}" destId="{78168A6F-D798-BD4E-AEB2-3BBDB7DA2369}" srcOrd="0" destOrd="0" presId="urn:microsoft.com/office/officeart/2005/8/layout/hierarchy1"/>
    <dgm:cxn modelId="{2F279B7B-067C-404E-B242-9F4949B88ABD}" type="presOf" srcId="{F5BFFBBC-5FE0-A749-AE41-A813A42F5257}" destId="{3020FCDC-7877-E64A-A633-9F5D1718EC34}" srcOrd="0" destOrd="0" presId="urn:microsoft.com/office/officeart/2005/8/layout/hierarchy1"/>
    <dgm:cxn modelId="{E4711814-82C9-7247-A135-E273014C6040}" srcId="{FC4C6B72-D1A0-0348-A54A-0C039C5F9259}" destId="{E0FF801C-B751-F44E-B228-E9324122B03D}" srcOrd="0" destOrd="0" parTransId="{BE7A7C06-D775-F64B-A089-6C1C9213AC4E}" sibTransId="{B402C80C-EA41-C44C-8104-D325F189F229}"/>
    <dgm:cxn modelId="{468F9034-88F0-8945-AB8B-116FD8B30420}" type="presOf" srcId="{3CFBDD0A-CE32-5F44-B02A-C0B2C8809097}" destId="{C29FB22D-D972-E84C-BD3B-39EBFF41B9B1}" srcOrd="0" destOrd="0" presId="urn:microsoft.com/office/officeart/2005/8/layout/hierarchy1"/>
    <dgm:cxn modelId="{0363B48A-D8D9-9840-A14F-C0FEB459AE47}" type="presOf" srcId="{34DF6D89-00A6-EB42-8714-5381C9AF7E91}" destId="{2026D941-73AE-024F-991B-EE6BE5B95CE6}" srcOrd="0" destOrd="0" presId="urn:microsoft.com/office/officeart/2005/8/layout/hierarchy1"/>
    <dgm:cxn modelId="{B1AF227D-D6A4-2644-BEBE-AAE746F84ADF}" type="presOf" srcId="{E0FF801C-B751-F44E-B228-E9324122B03D}" destId="{5BAB3565-9F17-E840-AC93-ED698124DD7D}" srcOrd="0" destOrd="0" presId="urn:microsoft.com/office/officeart/2005/8/layout/hierarchy1"/>
    <dgm:cxn modelId="{169811BD-B7E4-0D43-B1FA-65DB885CB61C}" srcId="{00D27E82-5CE1-B74B-9FE5-8C4BB55EB750}" destId="{6AAF821C-37F2-8448-84E9-2ED97FD2D4E1}" srcOrd="0" destOrd="0" parTransId="{EC867387-3E72-8D4D-99EB-6C8469583250}" sibTransId="{B5262C98-F656-7B43-ABAA-07F781EC6BEB}"/>
    <dgm:cxn modelId="{59124F06-DF77-EE4D-8C39-837FCF788015}" srcId="{6AAF821C-37F2-8448-84E9-2ED97FD2D4E1}" destId="{FC4C6B72-D1A0-0348-A54A-0C039C5F9259}" srcOrd="0" destOrd="0" parTransId="{A1D9D31E-4BA7-CF4F-8E2A-AFB0AE4D88C0}" sibTransId="{ED7B920D-E369-AE45-8512-4FD0CBCD69C2}"/>
    <dgm:cxn modelId="{3B599749-E93F-3A4F-A785-2F5140BF3B0D}" type="presOf" srcId="{00D27E82-5CE1-B74B-9FE5-8C4BB55EB750}" destId="{A317C12E-2ED8-9A45-B94C-844559623105}" srcOrd="0" destOrd="0" presId="urn:microsoft.com/office/officeart/2005/8/layout/hierarchy1"/>
    <dgm:cxn modelId="{7FC5CFF7-CB94-C74B-9E52-A631DEFF45AA}" type="presOf" srcId="{BE7A7C06-D775-F64B-A089-6C1C9213AC4E}" destId="{DCAF93E7-D0D9-D044-B777-9ECFAD574439}" srcOrd="0" destOrd="0" presId="urn:microsoft.com/office/officeart/2005/8/layout/hierarchy1"/>
    <dgm:cxn modelId="{CE916475-0775-EF4C-A2EC-8903D64861FF}" type="presOf" srcId="{E35ACA05-9DE5-3E49-B2D2-DACCF06E4014}" destId="{B22830F6-F741-0A44-9687-E9B0EF8BEFFF}" srcOrd="0" destOrd="0" presId="urn:microsoft.com/office/officeart/2005/8/layout/hierarchy1"/>
    <dgm:cxn modelId="{5BA9231C-23FF-7349-8560-9E1847DA5394}" srcId="{A457FB89-4EFF-4E40-92A0-034A316EAEF9}" destId="{B8254727-EE0B-5043-9E81-1E4439761540}" srcOrd="0" destOrd="0" parTransId="{3CFBDD0A-CE32-5F44-B02A-C0B2C8809097}" sibTransId="{9061C902-9887-9F48-81BF-8CC877AE636F}"/>
    <dgm:cxn modelId="{D66F0333-4278-1144-9B91-7B96F6700AB6}" type="presOf" srcId="{E18E83E5-A42A-5245-919F-E6DF54710A0B}" destId="{9C43594A-DC53-0946-86D2-F74907DBBCF0}" srcOrd="0" destOrd="0" presId="urn:microsoft.com/office/officeart/2005/8/layout/hierarchy1"/>
    <dgm:cxn modelId="{AD10A278-8101-A34C-AAE4-636CEF964A35}" srcId="{E0FF801C-B751-F44E-B228-E9324122B03D}" destId="{F5BFFBBC-5FE0-A749-AE41-A813A42F5257}" srcOrd="2" destOrd="0" parTransId="{752CB403-255E-1047-875E-E7BB349A3134}" sibTransId="{DD6872A7-753C-5049-B061-6CDDFFBEE58F}"/>
    <dgm:cxn modelId="{3F95BBCE-7889-F54E-B320-0571FC9039BE}" type="presOf" srcId="{2DAF9206-88E1-AD48-B820-0AF2B9CFF941}" destId="{50536326-E98D-BA4E-B637-0263E7298059}" srcOrd="0" destOrd="0" presId="urn:microsoft.com/office/officeart/2005/8/layout/hierarchy1"/>
    <dgm:cxn modelId="{DE88B807-5EBE-204D-A7DD-F76DD469D94C}" type="presOf" srcId="{D99151F0-0DB3-7A43-BB53-BECF57281D14}" destId="{1D1E175C-60F8-0341-AA2B-5DA3E5BFEF4A}" srcOrd="0" destOrd="0" presId="urn:microsoft.com/office/officeart/2005/8/layout/hierarchy1"/>
    <dgm:cxn modelId="{BF798D70-C1EB-4A48-8D82-7DA5F12557EE}" type="presOf" srcId="{FC4C6B72-D1A0-0348-A54A-0C039C5F9259}" destId="{23975144-C446-524C-A003-28F3A62AD4FA}" srcOrd="0" destOrd="0" presId="urn:microsoft.com/office/officeart/2005/8/layout/hierarchy1"/>
    <dgm:cxn modelId="{90EF4C3A-C5DC-C74E-B932-31AAB514BD1B}" type="presOf" srcId="{6AAF821C-37F2-8448-84E9-2ED97FD2D4E1}" destId="{46952C1D-3361-5C43-9774-9EDDA23EDC00}" srcOrd="0" destOrd="0" presId="urn:microsoft.com/office/officeart/2005/8/layout/hierarchy1"/>
    <dgm:cxn modelId="{29AD4414-05C3-324F-A93A-9D2C1D6EC7DB}" srcId="{B8254727-EE0B-5043-9E81-1E4439761540}" destId="{34DF6D89-00A6-EB42-8714-5381C9AF7E91}" srcOrd="0" destOrd="0" parTransId="{D99151F0-0DB3-7A43-BB53-BECF57281D14}" sibTransId="{5922D2ED-F2B0-174B-B30F-85B4D2F74BAE}"/>
    <dgm:cxn modelId="{853599FA-D7BC-8F40-96B4-98637651C76E}" type="presOf" srcId="{A1D9D31E-4BA7-CF4F-8E2A-AFB0AE4D88C0}" destId="{1C957B3B-2BF4-7E46-A1CB-3A385D66EFF1}" srcOrd="0" destOrd="0" presId="urn:microsoft.com/office/officeart/2005/8/layout/hierarchy1"/>
    <dgm:cxn modelId="{641F6643-698D-A542-A6A1-F61280464720}" type="presOf" srcId="{F6ECE09E-65FE-3240-BA25-B1C0490F2B50}" destId="{00C4F6BE-1B02-1A46-8B8D-EF2515753EF8}" srcOrd="0" destOrd="0" presId="urn:microsoft.com/office/officeart/2005/8/layout/hierarchy1"/>
    <dgm:cxn modelId="{18306502-B77C-B349-8D39-7D98002A5EBB}" type="presOf" srcId="{0AD4084C-0A4D-3D41-9E1C-0EC5814F91B4}" destId="{F3076210-2FB8-E44D-85A9-4C9A4ECB471F}" srcOrd="0" destOrd="0" presId="urn:microsoft.com/office/officeart/2005/8/layout/hierarchy1"/>
    <dgm:cxn modelId="{1EDFBFEC-B3F2-DB48-8712-0582DE3160D8}" type="presOf" srcId="{B8254727-EE0B-5043-9E81-1E4439761540}" destId="{96A4BE6B-657A-3746-915B-F64A2288CACD}" srcOrd="0" destOrd="0" presId="urn:microsoft.com/office/officeart/2005/8/layout/hierarchy1"/>
    <dgm:cxn modelId="{08D0C90D-58A2-1046-BC46-381DB4EAAFE9}" type="presParOf" srcId="{A317C12E-2ED8-9A45-B94C-844559623105}" destId="{AE8FAAF3-BA9E-0947-A326-6ED2AD3E2FF1}" srcOrd="0" destOrd="0" presId="urn:microsoft.com/office/officeart/2005/8/layout/hierarchy1"/>
    <dgm:cxn modelId="{85420E82-ED4B-F144-925D-3E691E5F1A6F}" type="presParOf" srcId="{AE8FAAF3-BA9E-0947-A326-6ED2AD3E2FF1}" destId="{3D8BDC32-9D0E-D14B-95D5-1EFA7E559EDA}" srcOrd="0" destOrd="0" presId="urn:microsoft.com/office/officeart/2005/8/layout/hierarchy1"/>
    <dgm:cxn modelId="{D6FE25F5-8050-0846-93DD-70E50EF1C05B}" type="presParOf" srcId="{3D8BDC32-9D0E-D14B-95D5-1EFA7E559EDA}" destId="{A6D9DFDA-2883-7C47-8629-6A5BBBE80FEF}" srcOrd="0" destOrd="0" presId="urn:microsoft.com/office/officeart/2005/8/layout/hierarchy1"/>
    <dgm:cxn modelId="{A65E80CB-DE23-DE41-8E2B-9F556FA4BE15}" type="presParOf" srcId="{3D8BDC32-9D0E-D14B-95D5-1EFA7E559EDA}" destId="{46952C1D-3361-5C43-9774-9EDDA23EDC00}" srcOrd="1" destOrd="0" presId="urn:microsoft.com/office/officeart/2005/8/layout/hierarchy1"/>
    <dgm:cxn modelId="{6F913CEC-E92D-6441-831D-732568180DCC}" type="presParOf" srcId="{AE8FAAF3-BA9E-0947-A326-6ED2AD3E2FF1}" destId="{07BBAAFC-ACAD-6E42-BC3C-192D73CF1476}" srcOrd="1" destOrd="0" presId="urn:microsoft.com/office/officeart/2005/8/layout/hierarchy1"/>
    <dgm:cxn modelId="{17D3A88C-B9C9-704D-9DB2-452BCB3817B1}" type="presParOf" srcId="{07BBAAFC-ACAD-6E42-BC3C-192D73CF1476}" destId="{1C957B3B-2BF4-7E46-A1CB-3A385D66EFF1}" srcOrd="0" destOrd="0" presId="urn:microsoft.com/office/officeart/2005/8/layout/hierarchy1"/>
    <dgm:cxn modelId="{BC34F8FF-3D77-0E4A-9880-99AC16B256D9}" type="presParOf" srcId="{07BBAAFC-ACAD-6E42-BC3C-192D73CF1476}" destId="{C2D3B9F5-11B8-D94C-A402-1A2B45D5D354}" srcOrd="1" destOrd="0" presId="urn:microsoft.com/office/officeart/2005/8/layout/hierarchy1"/>
    <dgm:cxn modelId="{6DAF66B0-6FBB-594E-809D-4E9139BA41E5}" type="presParOf" srcId="{C2D3B9F5-11B8-D94C-A402-1A2B45D5D354}" destId="{BE5B48F2-6087-3047-B203-F582A243DE17}" srcOrd="0" destOrd="0" presId="urn:microsoft.com/office/officeart/2005/8/layout/hierarchy1"/>
    <dgm:cxn modelId="{020914AB-476E-C446-B2A9-AE16E917C081}" type="presParOf" srcId="{BE5B48F2-6087-3047-B203-F582A243DE17}" destId="{831AB0CF-5F4A-0141-8098-3103009D4490}" srcOrd="0" destOrd="0" presId="urn:microsoft.com/office/officeart/2005/8/layout/hierarchy1"/>
    <dgm:cxn modelId="{691F6196-D579-AC4B-BB0D-E27B69F168B3}" type="presParOf" srcId="{BE5B48F2-6087-3047-B203-F582A243DE17}" destId="{23975144-C446-524C-A003-28F3A62AD4FA}" srcOrd="1" destOrd="0" presId="urn:microsoft.com/office/officeart/2005/8/layout/hierarchy1"/>
    <dgm:cxn modelId="{59033892-AEB0-AD4B-BA2D-C7358B38168A}" type="presParOf" srcId="{C2D3B9F5-11B8-D94C-A402-1A2B45D5D354}" destId="{E25E8C0C-284B-BF41-949C-D4FE8C557ECA}" srcOrd="1" destOrd="0" presId="urn:microsoft.com/office/officeart/2005/8/layout/hierarchy1"/>
    <dgm:cxn modelId="{E6A44CC8-5F23-7E40-9055-98DC607D5671}" type="presParOf" srcId="{E25E8C0C-284B-BF41-949C-D4FE8C557ECA}" destId="{DCAF93E7-D0D9-D044-B777-9ECFAD574439}" srcOrd="0" destOrd="0" presId="urn:microsoft.com/office/officeart/2005/8/layout/hierarchy1"/>
    <dgm:cxn modelId="{ADEFAECB-F8D8-BD42-8FDB-1997080B033A}" type="presParOf" srcId="{E25E8C0C-284B-BF41-949C-D4FE8C557ECA}" destId="{05015F74-CB89-0847-93C0-A321686DDAF7}" srcOrd="1" destOrd="0" presId="urn:microsoft.com/office/officeart/2005/8/layout/hierarchy1"/>
    <dgm:cxn modelId="{450EFA4E-8DEE-1544-8D9E-BE6D4F4CB81C}" type="presParOf" srcId="{05015F74-CB89-0847-93C0-A321686DDAF7}" destId="{4945D0AA-C419-5347-B399-307FE340208B}" srcOrd="0" destOrd="0" presId="urn:microsoft.com/office/officeart/2005/8/layout/hierarchy1"/>
    <dgm:cxn modelId="{78070FFC-F1BD-BD42-9705-C57477B1E2FF}" type="presParOf" srcId="{4945D0AA-C419-5347-B399-307FE340208B}" destId="{DAB19467-D219-CB41-A21C-8FBA7C8D9864}" srcOrd="0" destOrd="0" presId="urn:microsoft.com/office/officeart/2005/8/layout/hierarchy1"/>
    <dgm:cxn modelId="{F8264145-34D2-AD47-9869-5DE75D9C7CF9}" type="presParOf" srcId="{4945D0AA-C419-5347-B399-307FE340208B}" destId="{5BAB3565-9F17-E840-AC93-ED698124DD7D}" srcOrd="1" destOrd="0" presId="urn:microsoft.com/office/officeart/2005/8/layout/hierarchy1"/>
    <dgm:cxn modelId="{ADF8F2C8-DFCB-D548-B55D-CAA231C60716}" type="presParOf" srcId="{05015F74-CB89-0847-93C0-A321686DDAF7}" destId="{04E723A2-257F-9F4B-9701-D84B3A2A113D}" srcOrd="1" destOrd="0" presId="urn:microsoft.com/office/officeart/2005/8/layout/hierarchy1"/>
    <dgm:cxn modelId="{FCA916B0-AA13-8741-AC94-DDAC684E9E98}" type="presParOf" srcId="{04E723A2-257F-9F4B-9701-D84B3A2A113D}" destId="{00C4F6BE-1B02-1A46-8B8D-EF2515753EF8}" srcOrd="0" destOrd="0" presId="urn:microsoft.com/office/officeart/2005/8/layout/hierarchy1"/>
    <dgm:cxn modelId="{E9D74FE8-30EA-1A43-B756-7AE21201A798}" type="presParOf" srcId="{04E723A2-257F-9F4B-9701-D84B3A2A113D}" destId="{D9A19E4C-E7E5-EA4F-BC6D-25F066A0D224}" srcOrd="1" destOrd="0" presId="urn:microsoft.com/office/officeart/2005/8/layout/hierarchy1"/>
    <dgm:cxn modelId="{ED8E8C8F-2F9A-7E47-B0C6-8E81488FE4E8}" type="presParOf" srcId="{D9A19E4C-E7E5-EA4F-BC6D-25F066A0D224}" destId="{E85FFAF6-D4A3-944C-AAFD-F51759132E77}" srcOrd="0" destOrd="0" presId="urn:microsoft.com/office/officeart/2005/8/layout/hierarchy1"/>
    <dgm:cxn modelId="{88EC8AB1-A98E-5540-80D1-6AA3ED8EC598}" type="presParOf" srcId="{E85FFAF6-D4A3-944C-AAFD-F51759132E77}" destId="{0034346C-5891-BF4C-9AA4-4C9CB3B9D62A}" srcOrd="0" destOrd="0" presId="urn:microsoft.com/office/officeart/2005/8/layout/hierarchy1"/>
    <dgm:cxn modelId="{993B32DE-7A8C-1E4F-8CA6-0761758FAEE8}" type="presParOf" srcId="{E85FFAF6-D4A3-944C-AAFD-F51759132E77}" destId="{50536326-E98D-BA4E-B637-0263E7298059}" srcOrd="1" destOrd="0" presId="urn:microsoft.com/office/officeart/2005/8/layout/hierarchy1"/>
    <dgm:cxn modelId="{846406AA-994E-234D-A95D-7B5EC5CD3D7F}" type="presParOf" srcId="{D9A19E4C-E7E5-EA4F-BC6D-25F066A0D224}" destId="{1E471BC9-C47A-6044-8787-99289F1A0872}" srcOrd="1" destOrd="0" presId="urn:microsoft.com/office/officeart/2005/8/layout/hierarchy1"/>
    <dgm:cxn modelId="{01F2BE12-1BE7-6A43-8834-0A5A57F499E3}" type="presParOf" srcId="{04E723A2-257F-9F4B-9701-D84B3A2A113D}" destId="{B22830F6-F741-0A44-9687-E9B0EF8BEFFF}" srcOrd="2" destOrd="0" presId="urn:microsoft.com/office/officeart/2005/8/layout/hierarchy1"/>
    <dgm:cxn modelId="{C301E80D-48F9-FE47-AF31-E1D8155E15B5}" type="presParOf" srcId="{04E723A2-257F-9F4B-9701-D84B3A2A113D}" destId="{76F237A4-2B0D-6442-9023-81CBB72957F1}" srcOrd="3" destOrd="0" presId="urn:microsoft.com/office/officeart/2005/8/layout/hierarchy1"/>
    <dgm:cxn modelId="{71623954-1F55-1241-BAF9-35B5B4CCE428}" type="presParOf" srcId="{76F237A4-2B0D-6442-9023-81CBB72957F1}" destId="{84773649-0F43-AC4F-8898-AF97B1E3ABF6}" srcOrd="0" destOrd="0" presId="urn:microsoft.com/office/officeart/2005/8/layout/hierarchy1"/>
    <dgm:cxn modelId="{3D118B56-ADFD-F94D-8FC2-7CCEDD29C6D3}" type="presParOf" srcId="{84773649-0F43-AC4F-8898-AF97B1E3ABF6}" destId="{1211DDCF-FB74-AB47-8FC4-8F9DE5D8E617}" srcOrd="0" destOrd="0" presId="urn:microsoft.com/office/officeart/2005/8/layout/hierarchy1"/>
    <dgm:cxn modelId="{DEC81D3A-96C8-4848-BB0A-6606820513A6}" type="presParOf" srcId="{84773649-0F43-AC4F-8898-AF97B1E3ABF6}" destId="{F3076210-2FB8-E44D-85A9-4C9A4ECB471F}" srcOrd="1" destOrd="0" presId="urn:microsoft.com/office/officeart/2005/8/layout/hierarchy1"/>
    <dgm:cxn modelId="{2BA098D5-92D4-CE41-AB94-4A219FD1B7C7}" type="presParOf" srcId="{76F237A4-2B0D-6442-9023-81CBB72957F1}" destId="{76DC5868-A81B-1446-944F-C503ADF333F6}" srcOrd="1" destOrd="0" presId="urn:microsoft.com/office/officeart/2005/8/layout/hierarchy1"/>
    <dgm:cxn modelId="{DFE1CE83-D8DC-134B-ADDE-44DE00896DB4}" type="presParOf" srcId="{04E723A2-257F-9F4B-9701-D84B3A2A113D}" destId="{78168A6F-D798-BD4E-AEB2-3BBDB7DA2369}" srcOrd="4" destOrd="0" presId="urn:microsoft.com/office/officeart/2005/8/layout/hierarchy1"/>
    <dgm:cxn modelId="{71F69308-6E87-1042-A694-BC6856A0575D}" type="presParOf" srcId="{04E723A2-257F-9F4B-9701-D84B3A2A113D}" destId="{4F757C01-4D4A-284F-A29B-CF9C02C271B9}" srcOrd="5" destOrd="0" presId="urn:microsoft.com/office/officeart/2005/8/layout/hierarchy1"/>
    <dgm:cxn modelId="{DA41FD4D-F4A5-004D-B7D6-42AECA82A6A1}" type="presParOf" srcId="{4F757C01-4D4A-284F-A29B-CF9C02C271B9}" destId="{8147CF23-BEF4-F14C-AFDC-B1541669CDC8}" srcOrd="0" destOrd="0" presId="urn:microsoft.com/office/officeart/2005/8/layout/hierarchy1"/>
    <dgm:cxn modelId="{2983393F-6630-F443-89B2-FAACE6DD4CBF}" type="presParOf" srcId="{8147CF23-BEF4-F14C-AFDC-B1541669CDC8}" destId="{C100CE12-BF50-0E40-8755-519CA9A7E5CA}" srcOrd="0" destOrd="0" presId="urn:microsoft.com/office/officeart/2005/8/layout/hierarchy1"/>
    <dgm:cxn modelId="{C1BE9130-28C3-2F44-B179-CAC9908E0463}" type="presParOf" srcId="{8147CF23-BEF4-F14C-AFDC-B1541669CDC8}" destId="{3020FCDC-7877-E64A-A633-9F5D1718EC34}" srcOrd="1" destOrd="0" presId="urn:microsoft.com/office/officeart/2005/8/layout/hierarchy1"/>
    <dgm:cxn modelId="{00DC0E1D-BACA-9343-AF7B-FE8475E720E3}" type="presParOf" srcId="{4F757C01-4D4A-284F-A29B-CF9C02C271B9}" destId="{E23F6FF6-CEFD-CC4A-836E-81B1B30492AE}" srcOrd="1" destOrd="0" presId="urn:microsoft.com/office/officeart/2005/8/layout/hierarchy1"/>
    <dgm:cxn modelId="{583DD8F7-F599-FD4D-B99A-AB956EBA7FB8}" type="presParOf" srcId="{07BBAAFC-ACAD-6E42-BC3C-192D73CF1476}" destId="{9C43594A-DC53-0946-86D2-F74907DBBCF0}" srcOrd="2" destOrd="0" presId="urn:microsoft.com/office/officeart/2005/8/layout/hierarchy1"/>
    <dgm:cxn modelId="{34333EC7-D2FA-D34E-AE6A-5EBCE28D9FDD}" type="presParOf" srcId="{07BBAAFC-ACAD-6E42-BC3C-192D73CF1476}" destId="{4234A7C1-81E7-A949-8D84-91A1DD2E6775}" srcOrd="3" destOrd="0" presId="urn:microsoft.com/office/officeart/2005/8/layout/hierarchy1"/>
    <dgm:cxn modelId="{B5F5F069-8113-0A4D-96AA-8C6C8B7EA8D7}" type="presParOf" srcId="{4234A7C1-81E7-A949-8D84-91A1DD2E6775}" destId="{3848CE52-D796-BC4D-BF28-011B61422D21}" srcOrd="0" destOrd="0" presId="urn:microsoft.com/office/officeart/2005/8/layout/hierarchy1"/>
    <dgm:cxn modelId="{F0FF1731-630F-C842-A888-B7E2F0BAA865}" type="presParOf" srcId="{3848CE52-D796-BC4D-BF28-011B61422D21}" destId="{24C9A4E0-2D2D-7440-A140-31144E31AC8E}" srcOrd="0" destOrd="0" presId="urn:microsoft.com/office/officeart/2005/8/layout/hierarchy1"/>
    <dgm:cxn modelId="{A1C95D06-EDC9-4641-B15D-DC16E0BF5682}" type="presParOf" srcId="{3848CE52-D796-BC4D-BF28-011B61422D21}" destId="{0A454228-9EF8-7D4E-A3C7-AEF26BD6C896}" srcOrd="1" destOrd="0" presId="urn:microsoft.com/office/officeart/2005/8/layout/hierarchy1"/>
    <dgm:cxn modelId="{B539ED73-5A6F-5D45-B32B-4E48FF7DB87B}" type="presParOf" srcId="{4234A7C1-81E7-A949-8D84-91A1DD2E6775}" destId="{6F6F72C0-C937-FF4E-9231-173CB1DBBB8E}" srcOrd="1" destOrd="0" presId="urn:microsoft.com/office/officeart/2005/8/layout/hierarchy1"/>
    <dgm:cxn modelId="{757EDFB8-A6CD-7845-9C7C-3DF32E3E903F}" type="presParOf" srcId="{6F6F72C0-C937-FF4E-9231-173CB1DBBB8E}" destId="{C29FB22D-D972-E84C-BD3B-39EBFF41B9B1}" srcOrd="0" destOrd="0" presId="urn:microsoft.com/office/officeart/2005/8/layout/hierarchy1"/>
    <dgm:cxn modelId="{A1A1F6FA-32E9-314E-A839-EE843719B539}" type="presParOf" srcId="{6F6F72C0-C937-FF4E-9231-173CB1DBBB8E}" destId="{E358AF04-B08A-2541-85BA-25ED304D20FE}" srcOrd="1" destOrd="0" presId="urn:microsoft.com/office/officeart/2005/8/layout/hierarchy1"/>
    <dgm:cxn modelId="{A3DD70D0-58E3-1F42-9960-EDDBEBF25453}" type="presParOf" srcId="{E358AF04-B08A-2541-85BA-25ED304D20FE}" destId="{096FBC03-7A93-E644-BCD1-21B322925261}" srcOrd="0" destOrd="0" presId="urn:microsoft.com/office/officeart/2005/8/layout/hierarchy1"/>
    <dgm:cxn modelId="{AC6640CC-B1D3-694B-8FF3-7DD816129A2E}" type="presParOf" srcId="{096FBC03-7A93-E644-BCD1-21B322925261}" destId="{D78116EF-42B5-B04B-AF7C-F0814C891F74}" srcOrd="0" destOrd="0" presId="urn:microsoft.com/office/officeart/2005/8/layout/hierarchy1"/>
    <dgm:cxn modelId="{36BEA333-958A-154D-80A5-E31E5A3BA1A8}" type="presParOf" srcId="{096FBC03-7A93-E644-BCD1-21B322925261}" destId="{96A4BE6B-657A-3746-915B-F64A2288CACD}" srcOrd="1" destOrd="0" presId="urn:microsoft.com/office/officeart/2005/8/layout/hierarchy1"/>
    <dgm:cxn modelId="{A90A8044-1C0C-9747-9739-77B5CA49FE4E}" type="presParOf" srcId="{E358AF04-B08A-2541-85BA-25ED304D20FE}" destId="{C5786AE1-C933-B44E-B29B-3F96C1C2E688}" srcOrd="1" destOrd="0" presId="urn:microsoft.com/office/officeart/2005/8/layout/hierarchy1"/>
    <dgm:cxn modelId="{7BD71648-9FAE-BA4D-A8BA-D8005D37E584}" type="presParOf" srcId="{C5786AE1-C933-B44E-B29B-3F96C1C2E688}" destId="{1D1E175C-60F8-0341-AA2B-5DA3E5BFEF4A}" srcOrd="0" destOrd="0" presId="urn:microsoft.com/office/officeart/2005/8/layout/hierarchy1"/>
    <dgm:cxn modelId="{16FC729F-B16B-9247-82F1-FD595371CA14}" type="presParOf" srcId="{C5786AE1-C933-B44E-B29B-3F96C1C2E688}" destId="{C61C8BAF-2765-9A48-8ED5-8B8B7B5ED861}" srcOrd="1" destOrd="0" presId="urn:microsoft.com/office/officeart/2005/8/layout/hierarchy1"/>
    <dgm:cxn modelId="{1A150705-FDBD-6340-AE4F-CED40866E516}" type="presParOf" srcId="{C61C8BAF-2765-9A48-8ED5-8B8B7B5ED861}" destId="{48679889-BCEF-C445-BE8B-06E671F5018A}" srcOrd="0" destOrd="0" presId="urn:microsoft.com/office/officeart/2005/8/layout/hierarchy1"/>
    <dgm:cxn modelId="{9C2FF99C-B86B-4C43-8B6E-0F0A8E8A4DF0}" type="presParOf" srcId="{48679889-BCEF-C445-BE8B-06E671F5018A}" destId="{522F6263-4936-4841-A408-80D8E197B1F8}" srcOrd="0" destOrd="0" presId="urn:microsoft.com/office/officeart/2005/8/layout/hierarchy1"/>
    <dgm:cxn modelId="{71CC1F0E-51F5-DB43-BA8E-7EFBDE2D1129}" type="presParOf" srcId="{48679889-BCEF-C445-BE8B-06E671F5018A}" destId="{2026D941-73AE-024F-991B-EE6BE5B95CE6}" srcOrd="1" destOrd="0" presId="urn:microsoft.com/office/officeart/2005/8/layout/hierarchy1"/>
    <dgm:cxn modelId="{55010A2C-BA75-FE4C-9181-2E418A03A7C6}" type="presParOf" srcId="{C61C8BAF-2765-9A48-8ED5-8B8B7B5ED861}" destId="{6814FDD7-279F-E34B-B304-A2F0BE4CB6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E175C-60F8-0341-AA2B-5DA3E5BFEF4A}">
      <dsp:nvSpPr>
        <dsp:cNvPr id="0" name=""/>
        <dsp:cNvSpPr/>
      </dsp:nvSpPr>
      <dsp:spPr>
        <a:xfrm>
          <a:off x="6889525" y="3438754"/>
          <a:ext cx="91440" cy="4018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8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FB22D-D972-E84C-BD3B-39EBFF41B9B1}">
      <dsp:nvSpPr>
        <dsp:cNvPr id="0" name=""/>
        <dsp:cNvSpPr/>
      </dsp:nvSpPr>
      <dsp:spPr>
        <a:xfrm>
          <a:off x="6889525" y="2159518"/>
          <a:ext cx="91440" cy="4018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8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3594A-DC53-0946-86D2-F74907DBBCF0}">
      <dsp:nvSpPr>
        <dsp:cNvPr id="0" name=""/>
        <dsp:cNvSpPr/>
      </dsp:nvSpPr>
      <dsp:spPr>
        <a:xfrm>
          <a:off x="5246485" y="880282"/>
          <a:ext cx="1688760" cy="401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847"/>
              </a:lnTo>
              <a:lnTo>
                <a:pt x="1688760" y="273847"/>
              </a:lnTo>
              <a:lnTo>
                <a:pt x="1688760" y="40184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168A6F-D798-BD4E-AEB2-3BBDB7DA2369}">
      <dsp:nvSpPr>
        <dsp:cNvPr id="0" name=""/>
        <dsp:cNvSpPr/>
      </dsp:nvSpPr>
      <dsp:spPr>
        <a:xfrm>
          <a:off x="3557725" y="3438754"/>
          <a:ext cx="1688760" cy="4018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847"/>
              </a:lnTo>
              <a:lnTo>
                <a:pt x="1688760" y="273847"/>
              </a:lnTo>
              <a:lnTo>
                <a:pt x="1688760" y="4018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2830F6-F741-0A44-9687-E9B0EF8BEFFF}">
      <dsp:nvSpPr>
        <dsp:cNvPr id="0" name=""/>
        <dsp:cNvSpPr/>
      </dsp:nvSpPr>
      <dsp:spPr>
        <a:xfrm>
          <a:off x="3512005" y="3438754"/>
          <a:ext cx="91440" cy="4018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8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C4F6BE-1B02-1A46-8B8D-EF2515753EF8}">
      <dsp:nvSpPr>
        <dsp:cNvPr id="0" name=""/>
        <dsp:cNvSpPr/>
      </dsp:nvSpPr>
      <dsp:spPr>
        <a:xfrm>
          <a:off x="1868964" y="3438754"/>
          <a:ext cx="1688760" cy="401848"/>
        </a:xfrm>
        <a:custGeom>
          <a:avLst/>
          <a:gdLst/>
          <a:ahLst/>
          <a:cxnLst/>
          <a:rect l="0" t="0" r="0" b="0"/>
          <a:pathLst>
            <a:path>
              <a:moveTo>
                <a:pt x="1688760" y="0"/>
              </a:moveTo>
              <a:lnTo>
                <a:pt x="1688760" y="273847"/>
              </a:lnTo>
              <a:lnTo>
                <a:pt x="0" y="273847"/>
              </a:lnTo>
              <a:lnTo>
                <a:pt x="0" y="40184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F93E7-D0D9-D044-B777-9ECFAD574439}">
      <dsp:nvSpPr>
        <dsp:cNvPr id="0" name=""/>
        <dsp:cNvSpPr/>
      </dsp:nvSpPr>
      <dsp:spPr>
        <a:xfrm>
          <a:off x="3512005" y="2159518"/>
          <a:ext cx="91440" cy="4018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84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57B3B-2BF4-7E46-A1CB-3A385D66EFF1}">
      <dsp:nvSpPr>
        <dsp:cNvPr id="0" name=""/>
        <dsp:cNvSpPr/>
      </dsp:nvSpPr>
      <dsp:spPr>
        <a:xfrm>
          <a:off x="3557725" y="880282"/>
          <a:ext cx="1688760" cy="401848"/>
        </a:xfrm>
        <a:custGeom>
          <a:avLst/>
          <a:gdLst/>
          <a:ahLst/>
          <a:cxnLst/>
          <a:rect l="0" t="0" r="0" b="0"/>
          <a:pathLst>
            <a:path>
              <a:moveTo>
                <a:pt x="1688760" y="0"/>
              </a:moveTo>
              <a:lnTo>
                <a:pt x="1688760" y="273847"/>
              </a:lnTo>
              <a:lnTo>
                <a:pt x="0" y="273847"/>
              </a:lnTo>
              <a:lnTo>
                <a:pt x="0" y="40184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D9DFDA-2883-7C47-8629-6A5BBBE80FEF}">
      <dsp:nvSpPr>
        <dsp:cNvPr id="0" name=""/>
        <dsp:cNvSpPr/>
      </dsp:nvSpPr>
      <dsp:spPr>
        <a:xfrm>
          <a:off x="4555628" y="2894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6952C1D-3361-5C43-9774-9EDDA23EDC00}">
      <dsp:nvSpPr>
        <dsp:cNvPr id="0" name=""/>
        <dsp:cNvSpPr/>
      </dsp:nvSpPr>
      <dsp:spPr>
        <a:xfrm>
          <a:off x="4709152" y="148742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SCOP</a:t>
          </a:r>
          <a:endParaRPr lang="en-US" sz="2300" kern="1200" dirty="0"/>
        </a:p>
      </dsp:txBody>
      <dsp:txXfrm>
        <a:off x="4734850" y="174440"/>
        <a:ext cx="1330316" cy="825991"/>
      </dsp:txXfrm>
    </dsp:sp>
    <dsp:sp modelId="{831AB0CF-5F4A-0141-8098-3103009D4490}">
      <dsp:nvSpPr>
        <dsp:cNvPr id="0" name=""/>
        <dsp:cNvSpPr/>
      </dsp:nvSpPr>
      <dsp:spPr>
        <a:xfrm>
          <a:off x="2866868" y="1282130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3975144-C446-524C-A003-28F3A62AD4FA}">
      <dsp:nvSpPr>
        <dsp:cNvPr id="0" name=""/>
        <dsp:cNvSpPr/>
      </dsp:nvSpPr>
      <dsp:spPr>
        <a:xfrm>
          <a:off x="3020392" y="1427978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Fold A</a:t>
          </a:r>
          <a:endParaRPr lang="en-US" sz="2300" kern="1200" dirty="0"/>
        </a:p>
      </dsp:txBody>
      <dsp:txXfrm>
        <a:off x="3046090" y="1453676"/>
        <a:ext cx="1330316" cy="825991"/>
      </dsp:txXfrm>
    </dsp:sp>
    <dsp:sp modelId="{DAB19467-D219-CB41-A21C-8FBA7C8D9864}">
      <dsp:nvSpPr>
        <dsp:cNvPr id="0" name=""/>
        <dsp:cNvSpPr/>
      </dsp:nvSpPr>
      <dsp:spPr>
        <a:xfrm>
          <a:off x="2866868" y="2561366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AB3565-9F17-E840-AC93-ED698124DD7D}">
      <dsp:nvSpPr>
        <dsp:cNvPr id="0" name=""/>
        <dsp:cNvSpPr/>
      </dsp:nvSpPr>
      <dsp:spPr>
        <a:xfrm>
          <a:off x="3020392" y="2707214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Super Family A</a:t>
          </a:r>
          <a:endParaRPr lang="en-US" sz="2300" kern="1200" dirty="0"/>
        </a:p>
      </dsp:txBody>
      <dsp:txXfrm>
        <a:off x="3046090" y="2732912"/>
        <a:ext cx="1330316" cy="825991"/>
      </dsp:txXfrm>
    </dsp:sp>
    <dsp:sp modelId="{0034346C-5891-BF4C-9AA4-4C9CB3B9D62A}">
      <dsp:nvSpPr>
        <dsp:cNvPr id="0" name=""/>
        <dsp:cNvSpPr/>
      </dsp:nvSpPr>
      <dsp:spPr>
        <a:xfrm>
          <a:off x="1178108" y="3840602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0536326-E98D-BA4E-B637-0263E7298059}">
      <dsp:nvSpPr>
        <dsp:cNvPr id="0" name=""/>
        <dsp:cNvSpPr/>
      </dsp:nvSpPr>
      <dsp:spPr>
        <a:xfrm>
          <a:off x="1331631" y="3986450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Family A</a:t>
          </a:r>
          <a:endParaRPr lang="en-US" sz="2300" kern="1200" dirty="0"/>
        </a:p>
      </dsp:txBody>
      <dsp:txXfrm>
        <a:off x="1357329" y="4012148"/>
        <a:ext cx="1330316" cy="825991"/>
      </dsp:txXfrm>
    </dsp:sp>
    <dsp:sp modelId="{1211DDCF-FB74-AB47-8FC4-8F9DE5D8E617}">
      <dsp:nvSpPr>
        <dsp:cNvPr id="0" name=""/>
        <dsp:cNvSpPr/>
      </dsp:nvSpPr>
      <dsp:spPr>
        <a:xfrm>
          <a:off x="2866868" y="3840602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076210-2FB8-E44D-85A9-4C9A4ECB471F}">
      <dsp:nvSpPr>
        <dsp:cNvPr id="0" name=""/>
        <dsp:cNvSpPr/>
      </dsp:nvSpPr>
      <dsp:spPr>
        <a:xfrm>
          <a:off x="3020392" y="3986450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Family B</a:t>
          </a:r>
          <a:endParaRPr lang="en-US" sz="2300" kern="1200" dirty="0"/>
        </a:p>
      </dsp:txBody>
      <dsp:txXfrm>
        <a:off x="3046090" y="4012148"/>
        <a:ext cx="1330316" cy="825991"/>
      </dsp:txXfrm>
    </dsp:sp>
    <dsp:sp modelId="{C100CE12-BF50-0E40-8755-519CA9A7E5CA}">
      <dsp:nvSpPr>
        <dsp:cNvPr id="0" name=""/>
        <dsp:cNvSpPr/>
      </dsp:nvSpPr>
      <dsp:spPr>
        <a:xfrm>
          <a:off x="4555628" y="3840602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20FCDC-7877-E64A-A633-9F5D1718EC34}">
      <dsp:nvSpPr>
        <dsp:cNvPr id="0" name=""/>
        <dsp:cNvSpPr/>
      </dsp:nvSpPr>
      <dsp:spPr>
        <a:xfrm>
          <a:off x="4709152" y="3986450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Family C</a:t>
          </a:r>
          <a:endParaRPr lang="en-US" sz="2300" kern="1200" dirty="0"/>
        </a:p>
      </dsp:txBody>
      <dsp:txXfrm>
        <a:off x="4734850" y="4012148"/>
        <a:ext cx="1330316" cy="825991"/>
      </dsp:txXfrm>
    </dsp:sp>
    <dsp:sp modelId="{24C9A4E0-2D2D-7440-A140-31144E31AC8E}">
      <dsp:nvSpPr>
        <dsp:cNvPr id="0" name=""/>
        <dsp:cNvSpPr/>
      </dsp:nvSpPr>
      <dsp:spPr>
        <a:xfrm>
          <a:off x="6244389" y="1282130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454228-9EF8-7D4E-A3C7-AEF26BD6C896}">
      <dsp:nvSpPr>
        <dsp:cNvPr id="0" name=""/>
        <dsp:cNvSpPr/>
      </dsp:nvSpPr>
      <dsp:spPr>
        <a:xfrm>
          <a:off x="6397912" y="1427978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Fold B</a:t>
          </a:r>
          <a:endParaRPr lang="en-US" sz="2300" kern="1200" dirty="0"/>
        </a:p>
      </dsp:txBody>
      <dsp:txXfrm>
        <a:off x="6423610" y="1453676"/>
        <a:ext cx="1330316" cy="825991"/>
      </dsp:txXfrm>
    </dsp:sp>
    <dsp:sp modelId="{D78116EF-42B5-B04B-AF7C-F0814C891F74}">
      <dsp:nvSpPr>
        <dsp:cNvPr id="0" name=""/>
        <dsp:cNvSpPr/>
      </dsp:nvSpPr>
      <dsp:spPr>
        <a:xfrm>
          <a:off x="6244389" y="2561366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A4BE6B-657A-3746-915B-F64A2288CACD}">
      <dsp:nvSpPr>
        <dsp:cNvPr id="0" name=""/>
        <dsp:cNvSpPr/>
      </dsp:nvSpPr>
      <dsp:spPr>
        <a:xfrm>
          <a:off x="6397912" y="2707214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Super Family B</a:t>
          </a:r>
          <a:endParaRPr lang="en-US" sz="2300" kern="1200" dirty="0"/>
        </a:p>
      </dsp:txBody>
      <dsp:txXfrm>
        <a:off x="6423610" y="2732912"/>
        <a:ext cx="1330316" cy="825991"/>
      </dsp:txXfrm>
    </dsp:sp>
    <dsp:sp modelId="{522F6263-4936-4841-A408-80D8E197B1F8}">
      <dsp:nvSpPr>
        <dsp:cNvPr id="0" name=""/>
        <dsp:cNvSpPr/>
      </dsp:nvSpPr>
      <dsp:spPr>
        <a:xfrm>
          <a:off x="6244389" y="3840602"/>
          <a:ext cx="1381712" cy="877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026D941-73AE-024F-991B-EE6BE5B95CE6}">
      <dsp:nvSpPr>
        <dsp:cNvPr id="0" name=""/>
        <dsp:cNvSpPr/>
      </dsp:nvSpPr>
      <dsp:spPr>
        <a:xfrm>
          <a:off x="6397912" y="3986450"/>
          <a:ext cx="1381712" cy="877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Other Family</a:t>
          </a:r>
          <a:endParaRPr lang="en-US" sz="2300" kern="1200" dirty="0"/>
        </a:p>
      </dsp:txBody>
      <dsp:txXfrm>
        <a:off x="6423610" y="4012148"/>
        <a:ext cx="1330316" cy="825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5D47D-C6B1-0E42-9620-F59255FA2488}" type="datetimeFigureOut">
              <a:rPr lang="en-US" smtClean="0"/>
              <a:t>9/18/17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37135-BDBE-A54B-B96C-821F57B3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4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afternoon, Today</a:t>
            </a:r>
            <a:r>
              <a:rPr lang="en-US" baseline="0" dirty="0" smtClean="0"/>
              <a:t> I Bryan, will present the work called </a:t>
            </a:r>
            <a:r>
              <a:rPr lang="en-US" baseline="0" dirty="0" err="1" smtClean="0"/>
              <a:t>GaKCo</a:t>
            </a:r>
            <a:r>
              <a:rPr lang="en-US" baseline="0" dirty="0" smtClean="0"/>
              <a:t>, on behalf of its authors at University of Virginia.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23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I describe</a:t>
            </a:r>
            <a:r>
              <a:rPr lang="en-US" baseline="0" dirty="0" smtClean="0"/>
              <a:t> the details of the algorithm, and assuming we are familiar with text classification tasks like sentiment or document classification 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will briefly cover two important biological sequence classification tasks.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Task one is binding prediction of proteins called transcription factors that bind to sequence specific location on the DNA and affect gene expression. In this task, a</a:t>
            </a:r>
            <a:r>
              <a:rPr lang="en-US" dirty="0" smtClean="0"/>
              <a:t>n important</a:t>
            </a:r>
            <a:r>
              <a:rPr lang="en-US" baseline="0" dirty="0" smtClean="0"/>
              <a:t> question for biologists is to figure out on a given DNA sequence,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Animation 1: whether a transcription factor binds to a specific location or not </a:t>
            </a:r>
          </a:p>
          <a:p>
            <a:r>
              <a:rPr lang="en-US" baseline="0" dirty="0" smtClean="0"/>
              <a:t>Animation 2: This can be formulated as a classification task, such that given DNA sequence segments, we classify them as </a:t>
            </a:r>
          </a:p>
          <a:p>
            <a:r>
              <a:rPr lang="en-US" baseline="0" dirty="0" smtClean="0"/>
              <a:t>Animation 3: positive or negative, that is whether TF binds or not </a:t>
            </a:r>
          </a:p>
          <a:p>
            <a:r>
              <a:rPr lang="en-US" baseline="0" dirty="0" smtClean="0"/>
              <a:t>Animation 4: In this formulation, we have a dictionary size of 4 since DNA sequence is composed of 4 characters =A,T,C,G</a:t>
            </a:r>
          </a:p>
          <a:p>
            <a:r>
              <a:rPr lang="en-US" baseline="0" dirty="0" smtClean="0"/>
              <a:t>Animation 5: The number of training samples can be as low as 1000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34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important task is that of protein</a:t>
            </a:r>
            <a:r>
              <a:rPr lang="en-US" baseline="0" dirty="0" smtClean="0"/>
              <a:t> homology prediction. All the proteins can be divided into groups and sub groups such that proteins in the same family share similar properties.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Animation</a:t>
            </a:r>
            <a:r>
              <a:rPr lang="en-US" baseline="0" dirty="0" smtClean="0"/>
              <a:t> 1: Given a protein sequence</a:t>
            </a:r>
          </a:p>
          <a:p>
            <a:r>
              <a:rPr lang="en-US" baseline="0" dirty="0" smtClean="0"/>
              <a:t>Animation 2: we would want to classify it as whether it belongs to a certain protein family or not. This will give us insight into the possible properties of that protein. </a:t>
            </a:r>
          </a:p>
          <a:p>
            <a:r>
              <a:rPr lang="en-US" baseline="0" dirty="0" smtClean="0"/>
              <a:t>Animation 3: In this formulation, the dictionary size is 20 since protein sequence is composed of 20 characters </a:t>
            </a:r>
          </a:p>
          <a:p>
            <a:r>
              <a:rPr lang="en-US" baseline="0" dirty="0" smtClean="0"/>
              <a:t>Animation 4: The number of training samples for this task can be as low as 500.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51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described sequence classification tasks,</a:t>
            </a:r>
            <a:r>
              <a:rPr lang="en-US" baseline="0" dirty="0" smtClean="0"/>
              <a:t> fit perfectly into our string kernel with SVM framework</a:t>
            </a:r>
            <a:r>
              <a:rPr lang="en-US" baseline="0" smtClean="0"/>
              <a:t>. </a:t>
            </a:r>
            <a:endParaRPr lang="en-US" baseline="0" dirty="0" smtClean="0"/>
          </a:p>
          <a:p>
            <a:r>
              <a:rPr lang="en-US" baseline="0" dirty="0" smtClean="0"/>
              <a:t>I will now describe the string kernels in details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1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two strings of dictionary size 2,</a:t>
            </a:r>
          </a:p>
          <a:p>
            <a:endParaRPr lang="en-US" dirty="0" smtClean="0"/>
          </a:p>
          <a:p>
            <a:r>
              <a:rPr lang="en-US" dirty="0" smtClean="0"/>
              <a:t>Animation 1:</a:t>
            </a:r>
            <a:r>
              <a:rPr lang="en-US" baseline="0" dirty="0" smtClean="0"/>
              <a:t> We define a substring length k=3</a:t>
            </a:r>
          </a:p>
          <a:p>
            <a:r>
              <a:rPr lang="en-US" dirty="0" smtClean="0"/>
              <a:t>Animation 2 + 3: Next,</a:t>
            </a:r>
            <a:r>
              <a:rPr lang="en-US" baseline="0" dirty="0" smtClean="0"/>
              <a:t> using sliding window, we list all the possible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in Sequence S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Animation 3 + 4: Similarly for T</a:t>
            </a:r>
          </a:p>
          <a:p>
            <a:r>
              <a:rPr lang="en-US" dirty="0" smtClean="0"/>
              <a:t>Animation 5: Therefore what we have now is a "bag of k-</a:t>
            </a:r>
            <a:r>
              <a:rPr lang="en-US" dirty="0" err="1" smtClean="0"/>
              <a:t>mers</a:t>
            </a:r>
            <a:r>
              <a:rPr lang="en-US" dirty="0" smtClean="0"/>
              <a:t>" representation of the two strings</a:t>
            </a:r>
          </a:p>
          <a:p>
            <a:r>
              <a:rPr lang="en-US" dirty="0" smtClean="0"/>
              <a:t>Animation 6: The</a:t>
            </a:r>
            <a:r>
              <a:rPr lang="en-US" baseline="0" dirty="0" smtClean="0"/>
              <a:t> feature space consists of all possible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that can be obtained from the dictionary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7: We map the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from the two strings to this feature space, obtaining numerical vectors</a:t>
            </a:r>
          </a:p>
          <a:p>
            <a:r>
              <a:rPr lang="en-US" dirty="0" smtClean="0"/>
              <a:t>Animation 8+9:</a:t>
            </a:r>
            <a:r>
              <a:rPr lang="en-US" baseline="0" dirty="0" smtClean="0"/>
              <a:t> The kernel value is the inner product of these numerical vectors and thus captures the similarity among the two strings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10: This type of string kernel is called spectrum kernel</a:t>
            </a:r>
          </a:p>
          <a:p>
            <a:r>
              <a:rPr lang="en-US" baseline="0" dirty="0" smtClean="0"/>
              <a:t>Animation 11: However, biological sequences are prone to insertions and deletions</a:t>
            </a:r>
          </a:p>
          <a:p>
            <a:r>
              <a:rPr lang="en-US" dirty="0" smtClean="0"/>
              <a:t>Animation 12: </a:t>
            </a:r>
            <a:r>
              <a:rPr lang="en-US" baseline="0" dirty="0" smtClean="0"/>
              <a:t> Therefore, the notion of mismatch kernel was introduced </a:t>
            </a:r>
          </a:p>
          <a:p>
            <a:r>
              <a:rPr lang="en-US" baseline="0" dirty="0" smtClean="0"/>
              <a:t>Animation 13: where we define mismatch neighborhood, which is all the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that are at a distance m from the given k-</a:t>
            </a:r>
            <a:r>
              <a:rPr lang="en-US" baseline="0" dirty="0" err="1" smtClean="0"/>
              <a:t>mer</a:t>
            </a:r>
            <a:r>
              <a:rPr lang="en-US" baseline="0" dirty="0" smtClean="0"/>
              <a:t>, here m is the number of allowed mismatches, in this example that's 1. </a:t>
            </a:r>
          </a:p>
          <a:p>
            <a:r>
              <a:rPr lang="en-US" dirty="0" smtClean="0"/>
              <a:t>Animation 14: so now, along with matching k-</a:t>
            </a:r>
            <a:r>
              <a:rPr lang="en-US" dirty="0" err="1" smtClean="0"/>
              <a:t>mers</a:t>
            </a:r>
            <a:r>
              <a:rPr lang="en-US" dirty="0" smtClean="0"/>
              <a:t> from S</a:t>
            </a:r>
            <a:r>
              <a:rPr lang="en-US" baseline="0" dirty="0" smtClean="0"/>
              <a:t> and T, we also match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from mismatch neighborhood to calculate kernel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6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issue with this method is that the feature space is exponential in size k</a:t>
            </a:r>
          </a:p>
          <a:p>
            <a:endParaRPr lang="en-US" baseline="0" dirty="0" smtClean="0"/>
          </a:p>
          <a:p>
            <a:r>
              <a:rPr lang="en-US" dirty="0" smtClean="0"/>
              <a:t>Animation 1: Therefore for large</a:t>
            </a:r>
            <a:r>
              <a:rPr lang="en-US" baseline="0" dirty="0" smtClean="0"/>
              <a:t> values of dictionary size and k </a:t>
            </a:r>
          </a:p>
          <a:p>
            <a:r>
              <a:rPr lang="en-US" dirty="0" smtClean="0"/>
              <a:t>Animation 2: The feature space size explodes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3: Also the vectors obtained can be very sparse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CE06-6015-EB41-96B4-D2E88DE228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89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overcome this issue, a recent work introduced the a</a:t>
            </a:r>
            <a:r>
              <a:rPr lang="en-US" baseline="0" dirty="0" smtClean="0"/>
              <a:t> new type of kernel with state-of-the-art performance, called gapped k-</a:t>
            </a:r>
            <a:r>
              <a:rPr lang="en-US" baseline="0" dirty="0" err="1" smtClean="0"/>
              <a:t>mer</a:t>
            </a:r>
            <a:r>
              <a:rPr lang="en-US" baseline="0" dirty="0" smtClean="0"/>
              <a:t> kernel</a:t>
            </a:r>
          </a:p>
          <a:p>
            <a:endParaRPr lang="en-US" baseline="0" dirty="0" smtClean="0"/>
          </a:p>
          <a:p>
            <a:r>
              <a:rPr lang="en-US" dirty="0" smtClean="0"/>
              <a:t>Animation 1: Now,</a:t>
            </a:r>
            <a:r>
              <a:rPr lang="en-US" baseline="0" dirty="0" smtClean="0"/>
              <a:t> first we define a gapped instance of size g</a:t>
            </a:r>
          </a:p>
          <a:p>
            <a:r>
              <a:rPr lang="en-US" dirty="0" smtClean="0"/>
              <a:t>Animation 2+3+4+5: Next, we list</a:t>
            </a:r>
            <a:r>
              <a:rPr lang="en-US" baseline="0" dirty="0" smtClean="0"/>
              <a:t> all the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from strings S and T</a:t>
            </a:r>
          </a:p>
          <a:p>
            <a:r>
              <a:rPr lang="en-US" dirty="0" smtClean="0"/>
              <a:t>Animation 6: Now</a:t>
            </a:r>
            <a:r>
              <a:rPr lang="en-US" baseline="0" dirty="0" smtClean="0"/>
              <a:t> we obtain k-</a:t>
            </a:r>
            <a:r>
              <a:rPr lang="en-US" baseline="0" dirty="0" err="1" smtClean="0"/>
              <a:t>mer</a:t>
            </a:r>
            <a:r>
              <a:rPr lang="en-US" baseline="0" dirty="0" smtClean="0"/>
              <a:t> from these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allowing gaps of size g minus k, or 1 in this case</a:t>
            </a:r>
          </a:p>
          <a:p>
            <a:r>
              <a:rPr lang="en-US" baseline="0" dirty="0" smtClean="0"/>
              <a:t>Animation 7: The key idea is that instead of exploring a feature space of all possible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, we only explore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that can be obtained from all possible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in the dataset.</a:t>
            </a:r>
          </a:p>
          <a:p>
            <a:r>
              <a:rPr lang="en-US" dirty="0" smtClean="0"/>
              <a:t>Therefore, the size</a:t>
            </a:r>
            <a:r>
              <a:rPr lang="en-US" baseline="0" dirty="0" smtClean="0"/>
              <a:t> of the feature space is reduced considerably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3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authors of the gapped</a:t>
            </a:r>
            <a:r>
              <a:rPr lang="en-US" baseline="0" dirty="0" smtClean="0"/>
              <a:t> k-</a:t>
            </a:r>
            <a:r>
              <a:rPr lang="en-US" baseline="0" dirty="0" err="1" smtClean="0"/>
              <a:t>mer</a:t>
            </a:r>
            <a:r>
              <a:rPr lang="en-US" baseline="0" dirty="0" smtClean="0"/>
              <a:t> kernel paper </a:t>
            </a:r>
            <a:r>
              <a:rPr lang="en-US" dirty="0" smtClean="0"/>
              <a:t>formulate this kernel for string x and x-prime as the following equation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Animation 1: the kernel value is calculated as inner product of the number of occurrences of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gamma in feature space of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theta g.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Animation 2: This can be re-written as c</a:t>
            </a:r>
            <a:r>
              <a:rPr lang="en-US" dirty="0" smtClean="0"/>
              <a:t>omposition of</a:t>
            </a:r>
            <a:r>
              <a:rPr lang="en-US" baseline="0" dirty="0" smtClean="0"/>
              <a:t> kernels computing inner product among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from x and x-prime, of lengths l1 and l2 respectively. Here </a:t>
            </a:r>
            <a:r>
              <a:rPr lang="en-US" dirty="0" err="1" smtClean="0"/>
              <a:t>hgk</a:t>
            </a:r>
            <a:r>
              <a:rPr lang="en-US" dirty="0" smtClean="0"/>
              <a:t> represents the inner product (or similarity) between g-</a:t>
            </a:r>
            <a:r>
              <a:rPr lang="en-US" dirty="0" err="1" smtClean="0"/>
              <a:t>mers</a:t>
            </a:r>
            <a:r>
              <a:rPr lang="en-US" baseline="0" dirty="0" smtClean="0"/>
              <a:t> in x and x-prime </a:t>
            </a:r>
            <a:r>
              <a:rPr lang="en-US" dirty="0" smtClean="0"/>
              <a:t>using the co-occurrence of gapped k-</a:t>
            </a:r>
            <a:r>
              <a:rPr lang="en-US" dirty="0" err="1" smtClean="0"/>
              <a:t>mers</a:t>
            </a:r>
            <a:r>
              <a:rPr lang="en-US" dirty="0" smtClean="0"/>
              <a:t> as features.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</a:t>
            </a:r>
            <a:r>
              <a:rPr lang="en-US" baseline="0" dirty="0" smtClean="0"/>
              <a:t> 3: The authors re-formulate it as the following equation, as a product of Nm, called mismatch profile and coefficient, hm. For explanation about this transition, please see details in the paper.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91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our example, we can write equation 3 as follows:</a:t>
            </a:r>
          </a:p>
          <a:p>
            <a:endParaRPr lang="en-US" dirty="0" smtClean="0"/>
          </a:p>
          <a:p>
            <a:r>
              <a:rPr lang="en-US" dirty="0" smtClean="0"/>
              <a:t>Animation 1: here </a:t>
            </a:r>
            <a:r>
              <a:rPr lang="en-US" dirty="0" err="1" smtClean="0"/>
              <a:t>hm</a:t>
            </a:r>
            <a:r>
              <a:rPr lang="en-US" dirty="0" smtClean="0"/>
              <a:t> is a</a:t>
            </a:r>
            <a:r>
              <a:rPr lang="en-US" baseline="0" dirty="0" smtClean="0"/>
              <a:t> coefficient that is pre-calculated</a:t>
            </a:r>
          </a:p>
          <a:p>
            <a:r>
              <a:rPr lang="en-US" dirty="0" smtClean="0"/>
              <a:t>Animation 2: and Nm is the mismatch profile,</a:t>
            </a:r>
            <a:r>
              <a:rPr lang="en-US" baseline="0" dirty="0" smtClean="0"/>
              <a:t> that is number of common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 between S and T that are at a distance m, </a:t>
            </a:r>
            <a:r>
              <a:rPr lang="en-US" dirty="0" smtClean="0"/>
              <a:t>where m ranges from 0 to g-k</a:t>
            </a:r>
          </a:p>
          <a:p>
            <a:r>
              <a:rPr lang="en-US" dirty="0" smtClean="0"/>
              <a:t>Animation 3: For example, for m=0 the mismatch profile is 2, ACA</a:t>
            </a:r>
            <a:r>
              <a:rPr lang="en-US" baseline="0" dirty="0" smtClean="0"/>
              <a:t> from S matches twice with ACA from T 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4: Similarly for m=1, the mismatch profile is 3. Allowing one mismatch, ACA from S matches twice with AAA from T and CAC from S matches with AAC. </a:t>
            </a:r>
          </a:p>
          <a:p>
            <a:r>
              <a:rPr lang="en-US" dirty="0" smtClean="0"/>
              <a:t>Animation 5: Now,</a:t>
            </a:r>
            <a:r>
              <a:rPr lang="en-US" baseline="0" dirty="0" smtClean="0"/>
              <a:t> the state-of-the-art kernel called </a:t>
            </a:r>
            <a:r>
              <a:rPr lang="en-US" baseline="0" dirty="0" err="1" smtClean="0"/>
              <a:t>gkm</a:t>
            </a:r>
            <a:r>
              <a:rPr lang="en-US" baseline="0" dirty="0" smtClean="0"/>
              <a:t>-SVM calculates this mismatch profile using the </a:t>
            </a:r>
            <a:r>
              <a:rPr lang="en-US" baseline="0" dirty="0" err="1" smtClean="0"/>
              <a:t>trie</a:t>
            </a:r>
            <a:r>
              <a:rPr lang="en-US" baseline="0" dirty="0" smtClean="0"/>
              <a:t> data structure</a:t>
            </a:r>
          </a:p>
          <a:p>
            <a:r>
              <a:rPr lang="en-US" dirty="0" smtClean="0"/>
              <a:t>Animation 6:</a:t>
            </a:r>
            <a:r>
              <a:rPr lang="en-US" baseline="0" dirty="0" smtClean="0"/>
              <a:t> Thus, kernel calculation is dependent on dictionary size and exponential in gap size m. This can make the algorithm very slow. </a:t>
            </a:r>
            <a:br>
              <a:rPr lang="en-US" baseline="0" dirty="0" smtClean="0"/>
            </a:br>
            <a:r>
              <a:rPr lang="en-US" dirty="0" smtClean="0"/>
              <a:t>Animation 7: For</a:t>
            </a:r>
            <a:r>
              <a:rPr lang="en-US" baseline="0" dirty="0" smtClean="0"/>
              <a:t> example, for one of the protein sequence dataset, the algorithm takes more than 5 hours to calculate the kernel 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79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brings</a:t>
            </a:r>
            <a:r>
              <a:rPr lang="en-US" baseline="0" dirty="0" smtClean="0"/>
              <a:t> us to the proposed solution </a:t>
            </a:r>
            <a:r>
              <a:rPr lang="en-US" baseline="0" dirty="0" err="1" smtClean="0"/>
              <a:t>GaKCo</a:t>
            </a:r>
            <a:r>
              <a:rPr lang="en-US" baseline="0" dirty="0" smtClean="0"/>
              <a:t> which calculates the mismatch profile using counting based method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Given two strings with g=3</a:t>
            </a:r>
          </a:p>
          <a:p>
            <a:endParaRPr lang="en-US" baseline="0" dirty="0" smtClean="0"/>
          </a:p>
          <a:p>
            <a:r>
              <a:rPr lang="en-US" dirty="0" smtClean="0"/>
              <a:t>Animation 1: for</a:t>
            </a:r>
            <a:r>
              <a:rPr lang="en-US" baseline="0" dirty="0" smtClean="0"/>
              <a:t> m=0, 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2: we obtain all the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, </a:t>
            </a:r>
          </a:p>
          <a:p>
            <a:r>
              <a:rPr lang="en-US" dirty="0" smtClean="0"/>
              <a:t>Animation 3: </a:t>
            </a:r>
            <a:r>
              <a:rPr lang="en-US" baseline="0" dirty="0" smtClean="0"/>
              <a:t>sort them lexicographically, </a:t>
            </a:r>
          </a:p>
          <a:p>
            <a:r>
              <a:rPr lang="en-US" dirty="0" smtClean="0"/>
              <a:t>Animation 4: </a:t>
            </a:r>
            <a:r>
              <a:rPr lang="en-US" baseline="0" dirty="0" smtClean="0"/>
              <a:t>and then count the matching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to calculate the mismatch profile Nm. This is pretty straight forward for m=0</a:t>
            </a:r>
          </a:p>
          <a:p>
            <a:r>
              <a:rPr lang="en-US" dirty="0" smtClean="0"/>
              <a:t>Animation</a:t>
            </a:r>
            <a:r>
              <a:rPr lang="en-US" baseline="0" dirty="0" smtClean="0"/>
              <a:t> 5: It becomes complicated for m=1</a:t>
            </a:r>
          </a:p>
          <a:p>
            <a:r>
              <a:rPr lang="en-US" dirty="0" smtClean="0"/>
              <a:t>Animation 6: Now, we again list the g-</a:t>
            </a:r>
            <a:r>
              <a:rPr lang="en-US" dirty="0" err="1" smtClean="0"/>
              <a:t>mers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Animation 7: but this time with position m=1</a:t>
            </a:r>
            <a:r>
              <a:rPr lang="en-US" baseline="0" dirty="0" smtClean="0"/>
              <a:t> removed</a:t>
            </a:r>
          </a:p>
          <a:p>
            <a:r>
              <a:rPr lang="en-US" dirty="0" smtClean="0"/>
              <a:t>Animation 8+9: We repeat sorting and counting as before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Animation 10: and now obtain,</a:t>
            </a:r>
            <a:r>
              <a:rPr lang="en-US" baseline="0" dirty="0" smtClean="0"/>
              <a:t> what we call, cumulative mismatch profile</a:t>
            </a:r>
            <a:r>
              <a:rPr lang="en-US" dirty="0" smtClean="0"/>
              <a:t> 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Animation 11+12 + 13 +14: we do this again</a:t>
            </a:r>
            <a:r>
              <a:rPr lang="en-US" baseline="0" dirty="0" smtClean="0"/>
              <a:t> </a:t>
            </a:r>
            <a:r>
              <a:rPr lang="en-US" dirty="0" smtClean="0"/>
              <a:t>for</a:t>
            </a:r>
            <a:r>
              <a:rPr lang="en-US" baseline="0" dirty="0" smtClean="0"/>
              <a:t> the other two positions allowing m=1</a:t>
            </a:r>
          </a:p>
          <a:p>
            <a:r>
              <a:rPr lang="en-US" dirty="0" smtClean="0"/>
              <a:t>Animation 15: This gives us the total cumulative mismatch profile. This cumulative mismatch profile</a:t>
            </a:r>
            <a:r>
              <a:rPr lang="en-US" baseline="0" dirty="0" smtClean="0"/>
              <a:t> is just the </a:t>
            </a:r>
            <a:r>
              <a:rPr lang="en-US" baseline="0" dirty="0" err="1" smtClean="0"/>
              <a:t>overcouting</a:t>
            </a:r>
            <a:r>
              <a:rPr lang="en-US" baseline="0" dirty="0" smtClean="0"/>
              <a:t> of the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at distance m=1, that is we are not only including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that are at distance 1 but also include the counts of g-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that we already counted for m=0</a:t>
            </a:r>
            <a:br>
              <a:rPr lang="en-US" baseline="0" dirty="0" smtClean="0"/>
            </a:br>
            <a:r>
              <a:rPr lang="en-US" dirty="0" smtClean="0"/>
              <a:t>Animation 16: These</a:t>
            </a:r>
            <a:r>
              <a:rPr lang="en-US" baseline="0" dirty="0" smtClean="0"/>
              <a:t> extra counts can be calculated as follows </a:t>
            </a:r>
          </a:p>
          <a:p>
            <a:r>
              <a:rPr lang="en-US" dirty="0" smtClean="0"/>
              <a:t>Animation 17:</a:t>
            </a:r>
            <a:r>
              <a:rPr lang="en-US" baseline="0" dirty="0" smtClean="0"/>
              <a:t> and thus, subtracting this term from Cm gives us the exact mismatch profile for m=1</a:t>
            </a:r>
          </a:p>
          <a:p>
            <a:r>
              <a:rPr lang="en-US" dirty="0" smtClean="0"/>
              <a:t>Animation 18: The algorithm is independent of</a:t>
            </a:r>
            <a:r>
              <a:rPr lang="en-US" baseline="0" dirty="0" smtClean="0"/>
              <a:t> the dictionary size and its exponential term m. Also, t</a:t>
            </a:r>
            <a:r>
              <a:rPr lang="en-US" dirty="0" smtClean="0"/>
              <a:t>he calculation of Cm</a:t>
            </a:r>
            <a:r>
              <a:rPr lang="en-US" baseline="0" dirty="0" smtClean="0"/>
              <a:t> is independent for different values of m ranging from 0 to g-k. Therefore this algorithm is naturally parallelizable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Here,</a:t>
            </a:r>
            <a:r>
              <a:rPr lang="en-US" baseline="0" dirty="0" smtClean="0"/>
              <a:t> the authors present the performance comparison of </a:t>
            </a:r>
            <a:r>
              <a:rPr lang="en-US" baseline="0" dirty="0" err="1" smtClean="0"/>
              <a:t>GaKCo</a:t>
            </a:r>
            <a:r>
              <a:rPr lang="en-US" baseline="0" dirty="0" smtClean="0"/>
              <a:t> with baseline </a:t>
            </a:r>
            <a:r>
              <a:rPr lang="en-US" baseline="0" dirty="0" err="1" smtClean="0"/>
              <a:t>gkm</a:t>
            </a:r>
            <a:r>
              <a:rPr lang="en-US" baseline="0" dirty="0" smtClean="0"/>
              <a:t>-SVM. Figure a shows the kernel calculation time for </a:t>
            </a:r>
            <a:r>
              <a:rPr lang="en-US" baseline="0" dirty="0" err="1" smtClean="0"/>
              <a:t>Gakco</a:t>
            </a:r>
            <a:r>
              <a:rPr lang="en-US" baseline="0" dirty="0" smtClean="0"/>
              <a:t> on x-axis and </a:t>
            </a:r>
            <a:r>
              <a:rPr lang="en-US" baseline="0" dirty="0" err="1" smtClean="0"/>
              <a:t>gkm-svm</a:t>
            </a:r>
            <a:r>
              <a:rPr lang="en-US" baseline="0" dirty="0" smtClean="0"/>
              <a:t> on y axis. We can see, that For 19 tasks ranging from DNA sequence, Protein sequence and Character-based text classification, </a:t>
            </a:r>
            <a:r>
              <a:rPr lang="en-US" baseline="0" dirty="0" err="1" smtClean="0"/>
              <a:t>GaKCo</a:t>
            </a:r>
            <a:r>
              <a:rPr lang="en-US" baseline="0" dirty="0" smtClean="0"/>
              <a:t> outperforms </a:t>
            </a:r>
            <a:r>
              <a:rPr lang="en-US" baseline="0" dirty="0" err="1" smtClean="0"/>
              <a:t>gkm</a:t>
            </a:r>
            <a:r>
              <a:rPr lang="en-US" baseline="0" dirty="0" smtClean="0"/>
              <a:t>-SVM for 16 tasks in speed for best chosen </a:t>
            </a:r>
            <a:r>
              <a:rPr lang="en-US" baseline="0" dirty="0" err="1" smtClean="0"/>
              <a:t>hyperparamters</a:t>
            </a:r>
            <a:r>
              <a:rPr lang="en-US" baseline="0" dirty="0" smtClean="0"/>
              <a:t> g and k.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Figure b shows the empirical performance of both algorithms.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Thus, </a:t>
            </a:r>
            <a:r>
              <a:rPr lang="en-US" baseline="0" dirty="0" err="1" smtClean="0"/>
              <a:t>Gakco</a:t>
            </a:r>
            <a:r>
              <a:rPr lang="en-US" baseline="0" dirty="0" smtClean="0"/>
              <a:t> provides better kernel calculation speed than state-of-the-art string kernel with the same empirical performance.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aseline="0" dirty="0" smtClean="0"/>
              <a:t>[Extra note (if anyone asks): the micro-F1 score is plotted for 1 text classification task on </a:t>
            </a:r>
            <a:r>
              <a:rPr lang="en-US" baseline="0" dirty="0" err="1" smtClean="0"/>
              <a:t>webKB</a:t>
            </a:r>
            <a:r>
              <a:rPr lang="en-US" baseline="0" dirty="0" smtClean="0"/>
              <a:t> dataset where there were 4 classes, for rest there were only 2 classes, hence the AUC score has been plotted)]</a:t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Animation1: In recent years,</a:t>
            </a:r>
            <a:r>
              <a:rPr lang="en-US" baseline="0" dirty="0" smtClean="0"/>
              <a:t> development of technology has resulted in an explosion of information in v</a:t>
            </a:r>
            <a:r>
              <a:rPr lang="en-US" dirty="0" smtClean="0"/>
              <a:t>olume,</a:t>
            </a:r>
            <a:r>
              <a:rPr lang="en-US" baseline="0" dirty="0" smtClean="0"/>
              <a:t> variety and velocity. </a:t>
            </a:r>
          </a:p>
          <a:p>
            <a:r>
              <a:rPr lang="en-US" baseline="0" dirty="0" smtClean="0"/>
              <a:t>Animation 2: With large amounts of data pouring in from different types of domain, the traditional theory based approaches have given way to data-driven approaches, resulting in the popularity of </a:t>
            </a:r>
          </a:p>
          <a:p>
            <a:r>
              <a:rPr lang="en-US" baseline="0" dirty="0" smtClean="0"/>
              <a:t>Animation 3: Machine Learning, where given some data, we try to train an algorithm to make predictions when new data point is observed.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CE06-6015-EB41-96B4-D2E88DE228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49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Next, the</a:t>
            </a:r>
            <a:r>
              <a:rPr lang="en-US" baseline="0" dirty="0" smtClean="0"/>
              <a:t> authors show the effect of increasing dictionary and gap size on the speed of kernel calculation.</a:t>
            </a:r>
          </a:p>
          <a:p>
            <a:endParaRPr lang="en-US" baseline="0" dirty="0" smtClean="0"/>
          </a:p>
          <a:p>
            <a:r>
              <a:rPr lang="en-US" dirty="0" smtClean="0"/>
              <a:t>Kernel calculation times are</a:t>
            </a:r>
            <a:r>
              <a:rPr lang="en-US" baseline="0" dirty="0" smtClean="0"/>
              <a:t> plotted </a:t>
            </a:r>
            <a:r>
              <a:rPr lang="en-US" dirty="0" smtClean="0"/>
              <a:t>for best g and varying k such that </a:t>
            </a:r>
            <a:r>
              <a:rPr lang="en-US" dirty="0" err="1" smtClean="0"/>
              <a:t>gapsize</a:t>
            </a:r>
            <a:r>
              <a:rPr lang="en-US" dirty="0" smtClean="0"/>
              <a:t> M = (g − k)</a:t>
            </a:r>
            <a:r>
              <a:rPr lang="en-US" baseline="0" dirty="0" smtClean="0"/>
              <a:t> ranges from </a:t>
            </a:r>
            <a:r>
              <a:rPr lang="en-US" dirty="0" smtClean="0"/>
              <a:t>1</a:t>
            </a:r>
            <a:r>
              <a:rPr lang="en-US" baseline="0" dirty="0" smtClean="0"/>
              <a:t> to </a:t>
            </a:r>
            <a:r>
              <a:rPr lang="en-US" dirty="0" smtClean="0"/>
              <a:t>g − 1 for </a:t>
            </a:r>
          </a:p>
          <a:p>
            <a:endParaRPr lang="en-US" dirty="0" smtClean="0"/>
          </a:p>
          <a:p>
            <a:pPr marL="228600" indent="-228600">
              <a:buAutoNum type="alphaLcParenBoth"/>
            </a:pPr>
            <a:r>
              <a:rPr lang="en-US" baseline="0" dirty="0" smtClean="0"/>
              <a:t>DNA </a:t>
            </a:r>
            <a:r>
              <a:rPr lang="en-US" dirty="0" smtClean="0"/>
              <a:t>(b) protein</a:t>
            </a:r>
            <a:r>
              <a:rPr lang="en-US" baseline="0" dirty="0" smtClean="0"/>
              <a:t> </a:t>
            </a:r>
            <a:r>
              <a:rPr lang="en-US" dirty="0" smtClean="0"/>
              <a:t>and (c) Sentiment datasets. </a:t>
            </a:r>
          </a:p>
          <a:p>
            <a:pPr marL="228600" indent="-228600">
              <a:buAutoNum type="alphaLcParenBoth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best performing </a:t>
            </a:r>
            <a:r>
              <a:rPr lang="en-US" dirty="0" err="1" smtClean="0"/>
              <a:t>hyperparameters</a:t>
            </a:r>
            <a:r>
              <a:rPr lang="en-US" dirty="0" smtClean="0"/>
              <a:t> are highlighted as red colored dashed lines.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 err="1" smtClean="0"/>
              <a:t>GaKCo</a:t>
            </a:r>
            <a:r>
              <a:rPr lang="en-US" dirty="0" smtClean="0"/>
              <a:t>, results are shown for both single thread and multi-thread implementations. </a:t>
            </a:r>
            <a:r>
              <a:rPr lang="en-US" dirty="0" err="1" smtClean="0"/>
              <a:t>GaKCo</a:t>
            </a:r>
            <a:r>
              <a:rPr lang="en-US" dirty="0" smtClean="0"/>
              <a:t> with</a:t>
            </a:r>
            <a:r>
              <a:rPr lang="en-US" baseline="0" dirty="0" smtClean="0"/>
              <a:t> </a:t>
            </a:r>
            <a:r>
              <a:rPr lang="en-US" dirty="0" smtClean="0"/>
              <a:t>single thread outperforms </a:t>
            </a:r>
            <a:r>
              <a:rPr lang="en-US" dirty="0" err="1" smtClean="0"/>
              <a:t>gkm</a:t>
            </a:r>
            <a:r>
              <a:rPr lang="en-US" dirty="0" smtClean="0"/>
              <a:t>-SVM for a large dictionary size and a large number of gap</a:t>
            </a:r>
            <a:r>
              <a:rPr lang="en-US" baseline="0" dirty="0" smtClean="0"/>
              <a:t> size that is </a:t>
            </a:r>
            <a:r>
              <a:rPr lang="en-US" dirty="0" smtClean="0"/>
              <a:t>M</a:t>
            </a:r>
            <a:r>
              <a:rPr lang="en-US" baseline="0" dirty="0" smtClean="0"/>
              <a:t> greater than</a:t>
            </a:r>
            <a:r>
              <a:rPr lang="en-US" dirty="0" smtClean="0"/>
              <a:t> 4.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final </a:t>
            </a:r>
            <a:r>
              <a:rPr lang="en-US" dirty="0" err="1" smtClean="0"/>
              <a:t>GaKCo</a:t>
            </a:r>
            <a:r>
              <a:rPr lang="en-US" baseline="0" dirty="0" smtClean="0"/>
              <a:t> </a:t>
            </a:r>
            <a:r>
              <a:rPr lang="en-US" dirty="0" smtClean="0"/>
              <a:t>multi-thread implementation further improves the performance.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Animation 1:  For protein dataset in figure  (b) </a:t>
            </a:r>
            <a:r>
              <a:rPr lang="en-US" dirty="0" err="1" smtClean="0"/>
              <a:t>gkm</a:t>
            </a:r>
            <a:r>
              <a:rPr lang="en-US" dirty="0" smtClean="0"/>
              <a:t>-SVM takes &gt; 5 hours to calculate the kernel, while </a:t>
            </a:r>
            <a:r>
              <a:rPr lang="en-US" dirty="0" err="1" smtClean="0"/>
              <a:t>GaKCo</a:t>
            </a:r>
            <a:r>
              <a:rPr lang="en-US" dirty="0" smtClean="0"/>
              <a:t> calculates it in 4 minutes.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3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authors have provided detailed theoretical analysis in the paper, where they explain and compare the asymptotic time complexities of both </a:t>
            </a:r>
            <a:r>
              <a:rPr lang="en-US" baseline="0" dirty="0" err="1" smtClean="0"/>
              <a:t>GaKCo</a:t>
            </a:r>
            <a:r>
              <a:rPr lang="en-US" baseline="0" dirty="0" smtClean="0"/>
              <a:t> and baseline </a:t>
            </a:r>
            <a:r>
              <a:rPr lang="en-US" baseline="0" dirty="0" err="1" smtClean="0"/>
              <a:t>gkm</a:t>
            </a:r>
            <a:r>
              <a:rPr lang="en-US" baseline="0" dirty="0" smtClean="0"/>
              <a:t>-SVM algorithms.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 their knowledge, this analysis has not been reported before. Details of this analysis </a:t>
            </a:r>
            <a:r>
              <a:rPr lang="en-US" baseline="0" smtClean="0"/>
              <a:t>has been provided </a:t>
            </a:r>
            <a:r>
              <a:rPr lang="en-US" baseline="0" dirty="0" smtClean="0"/>
              <a:t>in the paper.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39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summary, the proposed approach </a:t>
            </a:r>
            <a:r>
              <a:rPr lang="en-US" baseline="0" dirty="0" err="1" smtClean="0"/>
              <a:t>Gakco</a:t>
            </a:r>
            <a:r>
              <a:rPr lang="en-US" baseline="0" dirty="0" smtClean="0"/>
              <a:t>: 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is fast algorithm that is a novel combination of two efficient techniques: </a:t>
            </a:r>
            <a:r>
              <a:rPr lang="en-US" dirty="0" smtClean="0"/>
              <a:t>reduced gapped k-</a:t>
            </a:r>
            <a:r>
              <a:rPr lang="en-US" dirty="0" err="1" smtClean="0"/>
              <a:t>mer</a:t>
            </a:r>
            <a:r>
              <a:rPr lang="en-US" dirty="0" smtClean="0"/>
              <a:t> feature space and counting based method to calculate kernels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gives same accuracy as state-of-the-art string</a:t>
            </a:r>
            <a:r>
              <a:rPr lang="en-US" baseline="0" dirty="0" smtClean="0"/>
              <a:t> kernel method but with a significant speedup in kernel calculation,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scales up to large values of dictionary size and</a:t>
            </a:r>
            <a:r>
              <a:rPr lang="en-US" baseline="0" dirty="0" smtClean="0"/>
              <a:t> gap size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Since</a:t>
            </a:r>
            <a:r>
              <a:rPr lang="en-US" baseline="0" dirty="0" smtClean="0"/>
              <a:t> the proposed algorithm is naturally parallelizable, the authors present a multi-thread implementation which further improves the speed.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authors have shared their code and datasets on </a:t>
            </a:r>
            <a:r>
              <a:rPr lang="en-US" baseline="0" dirty="0" err="1" smtClean="0"/>
              <a:t>github</a:t>
            </a:r>
            <a:r>
              <a:rPr lang="en-US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arxiv</a:t>
            </a:r>
            <a:r>
              <a:rPr lang="en-US" baseline="0" dirty="0" smtClean="0"/>
              <a:t> version of the paper consists of supplementary with extra details about the datasets, comparison with neural networks, discussion on choice of algorithm that is sorting versus hashing and more experiments.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3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questions please feel free to reach out to the authors. Thank you!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6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</a:t>
            </a:r>
            <a:r>
              <a:rPr lang="en-US" baseline="0" dirty="0" smtClean="0"/>
              <a:t> important application in this field is that of string classification, here given input string X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Animation 1: for example a sentence from a text-based review</a:t>
            </a:r>
          </a:p>
          <a:p>
            <a:r>
              <a:rPr lang="en-US" baseline="0" dirty="0" smtClean="0"/>
              <a:t>Animation 2: The trained algorithm classifies it as a positive or a negative sentiment.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two major state-of-the-art machine learning models for string classification: (1) Deep neural networks and (2) Support vector machines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3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</a:t>
            </a:r>
            <a:r>
              <a:rPr lang="en-US" baseline="0" dirty="0" smtClean="0"/>
              <a:t> neural networks have shown great performance for different string classification tasks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Animation 1: They require large number of training samples to perform accurate classifications 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2: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sometimes we are confronted with complex data, “little data”, or rare events, where  neural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 based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approaches suffer due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insufficient training samples.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3: In this scenario, methods like support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vector machines provide accurate classifications with theoretical guarantees.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CE06-6015-EB41-96B4-D2E88DE228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0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basic idea of a</a:t>
            </a:r>
            <a:r>
              <a:rPr lang="en-US" baseline="0" dirty="0" smtClean="0"/>
              <a:t> support vector machine is that, given a set of positive and negative samples in our training data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Animation 1: We learn a function f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Animation 2: which is a decision boundary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Animation 3: separating the two  types of samples </a:t>
            </a:r>
          </a:p>
          <a:p>
            <a:r>
              <a:rPr lang="en-US" baseline="0" dirty="0" smtClean="0"/>
              <a:t>Animation 4: In such a way that the distance between the margins going through the edge points (or support vectors) are as large as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06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Sometimes,</a:t>
            </a:r>
            <a:r>
              <a:rPr lang="en-US" baseline="0" dirty="0" smtClean="0"/>
              <a:t> the input space X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Animation 1: is not easy to separate linearly, and thus SVMs are unable to perform classification </a:t>
            </a:r>
          </a:p>
          <a:p>
            <a:r>
              <a:rPr lang="en-US" baseline="0" dirty="0" smtClean="0"/>
              <a:t>Animation 2: In this case, we use a kernel function that maps this input space into a higher dimensional feature space phi, </a:t>
            </a:r>
          </a:p>
          <a:p>
            <a:r>
              <a:rPr lang="en-US" baseline="0" dirty="0" smtClean="0"/>
              <a:t>Animation 3: such that now the space becomes linearly separable</a:t>
            </a:r>
          </a:p>
          <a:p>
            <a:r>
              <a:rPr lang="en-US" baseline="0" dirty="0" smtClean="0"/>
              <a:t>Animation4: and the SVM can learn a hyperplane dividing the positive and negative samples in space phi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59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example</a:t>
            </a:r>
            <a:r>
              <a:rPr lang="en-US" baseline="0" dirty="0" smtClean="0"/>
              <a:t> of such kernels is String kernel,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Animation 1: Since strings need to be represented numerically to input into a SVM, we use a string kernel to convert strings into numerical feature space</a:t>
            </a:r>
          </a:p>
          <a:p>
            <a:r>
              <a:rPr lang="en-US" baseline="0" dirty="0" smtClean="0"/>
              <a:t>Animation 2: Next we use an SVM to perform classification in this feature space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Animation 3: Given two strings, </a:t>
            </a:r>
          </a:p>
          <a:p>
            <a:r>
              <a:rPr lang="en-US" baseline="0" dirty="0" smtClean="0"/>
              <a:t>Animation 4: the string kernel captures the similarity among them</a:t>
            </a:r>
          </a:p>
          <a:p>
            <a:r>
              <a:rPr lang="en-US" baseline="0" dirty="0" smtClean="0"/>
              <a:t>Animation 5: by comparing substrings of size k or k-</a:t>
            </a:r>
            <a:r>
              <a:rPr lang="en-US" baseline="0" dirty="0" err="1" smtClean="0"/>
              <a:t>mers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Animation 6+7: between the strings</a:t>
            </a:r>
          </a:p>
          <a:p>
            <a:r>
              <a:rPr lang="en-US" baseline="0" dirty="0" smtClean="0"/>
              <a:t>Animation 8: Since we are comparing all possible substrings, the feature space explodes quickly making string kernel methods slow </a:t>
            </a:r>
          </a:p>
          <a:p>
            <a:r>
              <a:rPr lang="en-US" baseline="0" dirty="0" smtClean="0"/>
              <a:t>Animation 9: Bringing us to the challenge that despite working with small number of training samples, string kernel based SVM methods can be slow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7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solution, the</a:t>
            </a:r>
            <a:r>
              <a:rPr lang="en-US" baseline="0" dirty="0" smtClean="0"/>
              <a:t> authors</a:t>
            </a:r>
            <a:r>
              <a:rPr lang="en-US" dirty="0" smtClean="0"/>
              <a:t> introduce </a:t>
            </a:r>
            <a:r>
              <a:rPr lang="en-US" dirty="0" err="1" smtClean="0"/>
              <a:t>Gakco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fast algorithm that is a novel combination of two efficient techniques: </a:t>
            </a:r>
            <a:r>
              <a:rPr lang="en-US" dirty="0" smtClean="0"/>
              <a:t>reduced feature space and counting based method to calculate kernel</a:t>
            </a:r>
            <a:r>
              <a:rPr lang="en-US" baseline="0" dirty="0" smtClean="0"/>
              <a:t> values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scales up to large values of dictionary size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proposed algorithm is naturally parallelizable and the authors present a multi-thread implementation which further improves the speed.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7135-BDBE-A54B-B96C-821F57B3FB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8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B1EB-28F7-7443-86FC-3141D290211C}" type="datetime1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52E6-4345-3B42-9899-4BB77624BAEB}" type="datetime1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71289-A196-634C-9E61-274278C09CAC}" type="datetime1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7016-E38B-DB46-AB0E-27CB4221BBB5}" type="datetime1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77999-AF53-E942-9B41-39B8F5533D8D}" type="datetime1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E733-B6BE-F44C-AB9D-8111CA564980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3862-4B0D-4349-AF65-E202D73C6FDF}" type="datetime1">
              <a:rPr lang="en-US" smtClean="0"/>
              <a:t>9/18/17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1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5A60-D1E7-2D4A-B991-3241F1D6FD72}" type="datetime1">
              <a:rPr lang="en-US" smtClean="0"/>
              <a:t>9/18/17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6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B4D48-7161-A64B-A538-C8EB02CD10E4}" type="datetime1">
              <a:rPr lang="en-US" smtClean="0"/>
              <a:t>9/18/17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0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C83E8-5F48-0848-9160-F9703E8C6A8B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5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4185-133D-714C-9F61-47B40DF98339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DBBCB-30C1-3B48-9AB3-9505D0400639}" type="datetime1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13400-974A-104C-8657-76FDC0EDE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6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4.tiff"/><Relationship Id="rId9" Type="http://schemas.openxmlformats.org/officeDocument/2006/relationships/image" Target="../media/image15.tiff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2.png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7926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GaKCo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Fast </a:t>
            </a:r>
            <a:r>
              <a:rPr lang="en-US" u="sng" dirty="0"/>
              <a:t>Ga</a:t>
            </a:r>
            <a:r>
              <a:rPr lang="en-US" dirty="0"/>
              <a:t>pped k-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smtClean="0"/>
              <a:t>String </a:t>
            </a:r>
            <a:r>
              <a:rPr lang="en-US" u="sng" dirty="0"/>
              <a:t>K</a:t>
            </a:r>
            <a:r>
              <a:rPr lang="en-US" dirty="0"/>
              <a:t>ernel using </a:t>
            </a:r>
            <a:r>
              <a:rPr lang="en-US" u="sng" dirty="0"/>
              <a:t>Co</a:t>
            </a:r>
            <a:r>
              <a:rPr lang="en-US" dirty="0"/>
              <a:t>unting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01355"/>
            <a:ext cx="9144000" cy="1655762"/>
          </a:xfrm>
        </p:spPr>
        <p:txBody>
          <a:bodyPr/>
          <a:lstStyle/>
          <a:p>
            <a:r>
              <a:rPr lang="en-US" dirty="0" smtClean="0"/>
              <a:t>Ritambhara Singh, </a:t>
            </a:r>
            <a:r>
              <a:rPr lang="en-US" dirty="0" err="1" smtClean="0"/>
              <a:t>Arshdeep</a:t>
            </a:r>
            <a:r>
              <a:rPr lang="en-US" dirty="0" smtClean="0"/>
              <a:t> </a:t>
            </a:r>
            <a:r>
              <a:rPr lang="en-US" dirty="0" err="1" smtClean="0"/>
              <a:t>Sekhon</a:t>
            </a:r>
            <a:r>
              <a:rPr lang="en-US" dirty="0" smtClean="0"/>
              <a:t>, Kamran </a:t>
            </a:r>
            <a:r>
              <a:rPr lang="en-US" dirty="0" err="1" smtClean="0"/>
              <a:t>Kowsari</a:t>
            </a:r>
            <a:r>
              <a:rPr lang="en-US" dirty="0" smtClean="0"/>
              <a:t>, Jack </a:t>
            </a:r>
            <a:r>
              <a:rPr lang="en-US" dirty="0" err="1" smtClean="0"/>
              <a:t>Lanchantin</a:t>
            </a:r>
            <a:r>
              <a:rPr lang="en-US" dirty="0" smtClean="0"/>
              <a:t>, </a:t>
            </a:r>
            <a:r>
              <a:rPr lang="en-US" dirty="0" err="1" smtClean="0"/>
              <a:t>Beilun</a:t>
            </a:r>
            <a:r>
              <a:rPr lang="en-US" dirty="0" smtClean="0"/>
              <a:t> Wang, and </a:t>
            </a:r>
            <a:r>
              <a:rPr lang="en-US" dirty="0" err="1" smtClean="0"/>
              <a:t>Yanjun</a:t>
            </a:r>
            <a:r>
              <a:rPr lang="en-US" dirty="0" smtClean="0"/>
              <a:t> Qi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341" y="346365"/>
            <a:ext cx="2513318" cy="858982"/>
          </a:xfrm>
          <a:prstGeom prst="rect">
            <a:avLst/>
          </a:prstGeom>
        </p:spPr>
      </p:pic>
      <p:pic>
        <p:nvPicPr>
          <p:cNvPr id="5" name="Picture 4" descr="university_of_virginia_thum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3913" cy="18739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1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8" y="-13242"/>
            <a:ext cx="12180982" cy="1325563"/>
          </a:xfrm>
        </p:spPr>
        <p:txBody>
          <a:bodyPr/>
          <a:lstStyle/>
          <a:p>
            <a:r>
              <a:rPr lang="en-US" dirty="0" smtClean="0"/>
              <a:t>[Application II]: Does TF bind to this DNA sequence?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18363" y="1629133"/>
            <a:ext cx="151500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cs typeface="Times New Roman"/>
              </a:rPr>
              <a:t>TF</a:t>
            </a:r>
            <a:endParaRPr lang="en-US" sz="2800" dirty="0">
              <a:cs typeface="Times New Roman"/>
            </a:endParaRPr>
          </a:p>
        </p:txBody>
      </p:sp>
      <p:sp>
        <p:nvSpPr>
          <p:cNvPr id="5" name="Oval 4"/>
          <p:cNvSpPr/>
          <p:nvPr/>
        </p:nvSpPr>
        <p:spPr>
          <a:xfrm>
            <a:off x="4232399" y="1558363"/>
            <a:ext cx="724834" cy="664759"/>
          </a:xfrm>
          <a:prstGeom prst="ellipse">
            <a:avLst/>
          </a:prstGeom>
          <a:solidFill>
            <a:srgbClr val="F7A0FF"/>
          </a:solidFill>
          <a:ln>
            <a:solidFill>
              <a:srgbClr val="C4228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7200" y="2787234"/>
            <a:ext cx="151500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cs typeface="Times New Roman"/>
              </a:rPr>
              <a:t>DNA</a:t>
            </a:r>
            <a:endParaRPr lang="en-US" sz="2800" dirty="0"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26475" y="2604583"/>
            <a:ext cx="1104462" cy="17190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83276" y="2714614"/>
            <a:ext cx="151500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cs typeface="Times New Roman"/>
              </a:rPr>
              <a:t>Gene A</a:t>
            </a:r>
            <a:endParaRPr lang="en-US" sz="2800" dirty="0"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9108" y="2888334"/>
            <a:ext cx="4071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000" b="1" dirty="0" smtClean="0">
                <a:latin typeface="Courier New" charset="0"/>
                <a:ea typeface="Courier New" charset="0"/>
                <a:cs typeface="Courier New" charset="0"/>
              </a:rPr>
              <a:t>………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ATCGACATAGC</a:t>
            </a:r>
            <a:r>
              <a:rPr lang="mr-IN" sz="2000" b="1" dirty="0" smtClean="0">
                <a:latin typeface="Courier New" charset="0"/>
                <a:ea typeface="Courier New" charset="0"/>
                <a:cs typeface="Courier New" charset="0"/>
              </a:rPr>
              <a:t>………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0200" y="2787234"/>
            <a:ext cx="92540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40046" y="4163167"/>
            <a:ext cx="40716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ATCGAATCCG</a:t>
            </a:r>
          </a:p>
          <a:p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CGCTGAATCG</a:t>
            </a:r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ATCGCTATCG</a:t>
            </a:r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ATCCCGCTCG</a:t>
            </a:r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  <a:p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472" y="3971691"/>
            <a:ext cx="545568" cy="624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472" y="4948489"/>
            <a:ext cx="545568" cy="624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259" y="5571912"/>
            <a:ext cx="497994" cy="4979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72" y="4634949"/>
            <a:ext cx="497994" cy="49799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52835" y="4136857"/>
            <a:ext cx="74090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/>
              <a:t>∑</a:t>
            </a:r>
            <a:r>
              <a:rPr lang="en-US" sz="2800" dirty="0" smtClean="0"/>
              <a:t>=4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4881192" y="2889970"/>
            <a:ext cx="4071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000" b="1" dirty="0" smtClean="0">
                <a:latin typeface="Courier New" charset="0"/>
                <a:ea typeface="Courier New" charset="0"/>
                <a:cs typeface="Courier New" charset="0"/>
              </a:rPr>
              <a:t>………</a:t>
            </a:r>
            <a:r>
              <a:rPr lang="en-US" sz="2000" b="1" dirty="0" smtClean="0">
                <a:latin typeface="Courier New" charset="0"/>
                <a:ea typeface="Courier New" charset="0"/>
                <a:cs typeface="Courier New" charset="0"/>
              </a:rPr>
              <a:t>CCCCTGACCATAGC</a:t>
            </a:r>
            <a:r>
              <a:rPr lang="mr-IN" sz="2000" b="1" dirty="0" smtClean="0">
                <a:latin typeface="Courier New" charset="0"/>
                <a:ea typeface="Courier New" charset="0"/>
                <a:cs typeface="Courier New" charset="0"/>
              </a:rPr>
              <a:t>………</a:t>
            </a:r>
            <a:endParaRPr lang="en-US" sz="20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0537" y="2187044"/>
            <a:ext cx="71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0132" y="2239692"/>
            <a:ext cx="71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?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10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25043" y="4684911"/>
            <a:ext cx="3011787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Minimum Number </a:t>
            </a:r>
          </a:p>
          <a:p>
            <a:pPr algn="ctr"/>
            <a:r>
              <a:rPr lang="en-US" sz="2800" dirty="0" smtClean="0"/>
              <a:t>of Training Samples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1000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7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0" grpId="0"/>
      <p:bldP spid="19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" y="5304"/>
            <a:ext cx="9538865" cy="1325563"/>
          </a:xfrm>
        </p:spPr>
        <p:txBody>
          <a:bodyPr/>
          <a:lstStyle/>
          <a:p>
            <a:r>
              <a:rPr lang="en-US" dirty="0" smtClean="0"/>
              <a:t>[Application III]: What family does a protein sequence belong to?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0508" y="1974334"/>
            <a:ext cx="3191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VQGGHACCAKKQQQ</a:t>
            </a:r>
            <a:endParaRPr lang="en-US" sz="28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2692399" y="1330867"/>
          <a:ext cx="8957734" cy="48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005" y="6233602"/>
            <a:ext cx="545568" cy="624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6405" y="6296804"/>
            <a:ext cx="497994" cy="497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1339" y="6296804"/>
            <a:ext cx="497994" cy="497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6273" y="6296804"/>
            <a:ext cx="497994" cy="4979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4631" y="2722790"/>
            <a:ext cx="92365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/>
              <a:t>∑</a:t>
            </a:r>
            <a:r>
              <a:rPr lang="en-US" sz="2800" dirty="0" smtClean="0"/>
              <a:t>=20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948" y="231834"/>
            <a:ext cx="2272185" cy="1880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Rectangle 11"/>
          <p:cNvSpPr/>
          <p:nvPr/>
        </p:nvSpPr>
        <p:spPr>
          <a:xfrm>
            <a:off x="529722" y="3471246"/>
            <a:ext cx="3011787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Minimum Number </a:t>
            </a:r>
          </a:p>
          <a:p>
            <a:pPr algn="ctr"/>
            <a:r>
              <a:rPr lang="en-US" sz="2800" dirty="0" smtClean="0"/>
              <a:t>of Training Samples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  <a:r>
              <a:rPr lang="en-US" sz="2800" dirty="0" smtClean="0">
                <a:solidFill>
                  <a:srgbClr val="FF0000"/>
                </a:solidFill>
              </a:rPr>
              <a:t>00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10515600" cy="1325563"/>
          </a:xfrm>
        </p:spPr>
        <p:txBody>
          <a:bodyPr/>
          <a:lstStyle/>
          <a:p>
            <a:r>
              <a:rPr lang="en-US" dirty="0" smtClean="0"/>
              <a:t>String Kernel + SVM Framework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5055" y="2952555"/>
            <a:ext cx="318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S=ACACA</a:t>
            </a:r>
          </a:p>
          <a:p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T=AAACA</a:t>
            </a:r>
            <a:endParaRPr lang="en-US" sz="32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493296" y="3242824"/>
            <a:ext cx="800097" cy="35569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061" y="2550064"/>
            <a:ext cx="2476500" cy="1889977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39711" y="2122312"/>
            <a:ext cx="246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Feature Space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69355" y="2811848"/>
            <a:ext cx="163285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Support </a:t>
            </a:r>
          </a:p>
          <a:p>
            <a:pPr algn="ctr"/>
            <a:r>
              <a:rPr lang="en-US" sz="2400" dirty="0" smtClean="0"/>
              <a:t>Vector </a:t>
            </a:r>
          </a:p>
          <a:p>
            <a:pPr algn="ctr"/>
            <a:r>
              <a:rPr lang="en-US" sz="2400" dirty="0" smtClean="0"/>
              <a:t>Machine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>
            <a:off x="6141372" y="3242824"/>
            <a:ext cx="555172" cy="33837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649167" y="3232392"/>
            <a:ext cx="555172" cy="33837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03006" y="2456592"/>
            <a:ext cx="2476500" cy="1889977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353433" y="2935749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632499" y="2692765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816078" y="3088149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995691" y="3463708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83310" y="3326862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096969" y="3479262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835710" y="3740521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9403006" y="2583977"/>
            <a:ext cx="2296886" cy="17717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30910" y="2475549"/>
            <a:ext cx="2318656" cy="18057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03006" y="2795519"/>
            <a:ext cx="2005691" cy="1543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416951" y="3011950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96017" y="2768966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879596" y="3164350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059209" y="3539909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46828" y="3403063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60487" y="3555463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99228" y="3816722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315889" y="2550064"/>
            <a:ext cx="108234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𝛗(X)</a:t>
            </a:r>
            <a:endParaRPr lang="en-US" sz="3600" b="1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String Kernel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4451" y="1325563"/>
            <a:ext cx="153849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∑=2 {A,C}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978754" y="2243139"/>
            <a:ext cx="342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S:ACACA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9562" y="2243139"/>
            <a:ext cx="342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T:AAACA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9178" y="3373925"/>
            <a:ext cx="1983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k-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mers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 CAC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    ACA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92008" y="3373925"/>
            <a:ext cx="18446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k-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mers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AAA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AAC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ACA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59481" y="2269949"/>
            <a:ext cx="561520" cy="5311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16121" y="2305727"/>
            <a:ext cx="561520" cy="5311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9516" y="2012305"/>
            <a:ext cx="71045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k=3</a:t>
            </a:r>
            <a:endParaRPr lang="en-US" sz="2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559395" y="1848783"/>
            <a:ext cx="13445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Feature Space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AAA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smtClean="0"/>
              <a:t>AAC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smtClean="0"/>
              <a:t>ACA</a:t>
            </a:r>
          </a:p>
          <a:p>
            <a:pPr algn="ctr"/>
            <a:r>
              <a:rPr lang="en-US" sz="2800" dirty="0" smtClean="0"/>
              <a:t>CAA </a:t>
            </a:r>
          </a:p>
          <a:p>
            <a:pPr algn="ctr"/>
            <a:r>
              <a:rPr lang="en-US" sz="2800" dirty="0" smtClean="0"/>
              <a:t>CAC </a:t>
            </a:r>
          </a:p>
          <a:p>
            <a:pPr algn="ctr"/>
            <a:r>
              <a:rPr lang="en-US" sz="2800" dirty="0" smtClean="0"/>
              <a:t>CCC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532097" y="3141445"/>
            <a:ext cx="4801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</a:p>
          <a:p>
            <a:r>
              <a:rPr lang="en-US" sz="2800" dirty="0" smtClean="0"/>
              <a:t>0</a:t>
            </a:r>
          </a:p>
          <a:p>
            <a:r>
              <a:rPr lang="en-US" sz="2800" dirty="0" smtClean="0"/>
              <a:t>2</a:t>
            </a:r>
          </a:p>
          <a:p>
            <a:r>
              <a:rPr lang="en-US" sz="2800" dirty="0" smtClean="0"/>
              <a:t>0</a:t>
            </a:r>
          </a:p>
          <a:p>
            <a:r>
              <a:rPr lang="en-US" sz="2800" dirty="0" smtClean="0"/>
              <a:t>1</a:t>
            </a:r>
          </a:p>
          <a:p>
            <a:r>
              <a:rPr lang="en-US" sz="2800" dirty="0"/>
              <a:t>0</a:t>
            </a: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599723" y="3141445"/>
            <a:ext cx="4801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</a:p>
          <a:p>
            <a:r>
              <a:rPr lang="en-US" sz="2800" dirty="0" smtClean="0"/>
              <a:t>1</a:t>
            </a:r>
          </a:p>
          <a:p>
            <a:r>
              <a:rPr lang="en-US" sz="2800" dirty="0" smtClean="0"/>
              <a:t>1</a:t>
            </a:r>
          </a:p>
          <a:p>
            <a:r>
              <a:rPr lang="en-US" sz="2800" dirty="0" smtClean="0"/>
              <a:t>0</a:t>
            </a:r>
          </a:p>
          <a:p>
            <a:r>
              <a:rPr lang="en-US" sz="2800" dirty="0" smtClean="0"/>
              <a:t>0</a:t>
            </a:r>
          </a:p>
          <a:p>
            <a:r>
              <a:rPr lang="en-US" sz="2800" dirty="0"/>
              <a:t>0</a:t>
            </a:r>
            <a:endParaRPr lang="en-US" sz="2800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53310" y="4089400"/>
            <a:ext cx="1391521" cy="1590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053310" y="4603336"/>
            <a:ext cx="1324350" cy="5782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363565" y="4404976"/>
            <a:ext cx="1108564" cy="776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903987" y="3464423"/>
            <a:ext cx="885576" cy="6544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2" idx="3"/>
          </p:cNvCxnSpPr>
          <p:nvPr/>
        </p:nvCxnSpPr>
        <p:spPr>
          <a:xfrm flipH="1" flipV="1">
            <a:off x="5903987" y="3833942"/>
            <a:ext cx="1121485" cy="8081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991253" y="4404976"/>
            <a:ext cx="1307061" cy="776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562776" y="6081912"/>
            <a:ext cx="6073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K(S,T) = &lt;(0,0,2,0,1,0),(1,1,1,0,0,0)&gt; =2</a:t>
            </a:r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3841638" y="1106240"/>
            <a:ext cx="31216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/>
              <a:t>Spectrum Kernel</a:t>
            </a:r>
            <a:endParaRPr lang="en-US" sz="3200" dirty="0"/>
          </a:p>
        </p:txBody>
      </p:sp>
      <p:sp>
        <p:nvSpPr>
          <p:cNvPr id="39" name="Rectangle 38"/>
          <p:cNvSpPr/>
          <p:nvPr/>
        </p:nvSpPr>
        <p:spPr>
          <a:xfrm>
            <a:off x="3295127" y="714943"/>
            <a:ext cx="4087045" cy="1156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15999" y="2874439"/>
            <a:ext cx="3755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Mismatch Neighborhood</a:t>
            </a:r>
          </a:p>
          <a:p>
            <a:r>
              <a:rPr lang="en-US" sz="3200" dirty="0" smtClean="0"/>
              <a:t>{AAC, ACA, CAA..}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19516" y="2715350"/>
            <a:ext cx="833883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m=1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76714" y="883818"/>
            <a:ext cx="31216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Mismatch Kernel</a:t>
            </a:r>
            <a:endParaRPr lang="en-US" sz="3200" dirty="0"/>
          </a:p>
        </p:txBody>
      </p:sp>
      <p:sp>
        <p:nvSpPr>
          <p:cNvPr id="43" name="Left Brace 42"/>
          <p:cNvSpPr/>
          <p:nvPr/>
        </p:nvSpPr>
        <p:spPr>
          <a:xfrm>
            <a:off x="8101557" y="3683966"/>
            <a:ext cx="594718" cy="91937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671962" y="5896045"/>
            <a:ext cx="7044037" cy="801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13</a:t>
            </a:fld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55680" y="4126282"/>
            <a:ext cx="1181734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Bag of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k-</a:t>
            </a:r>
            <a:r>
              <a:rPr lang="en-US" sz="2800" dirty="0" err="1" smtClean="0"/>
              <a:t>mers</a:t>
            </a:r>
            <a:endParaRPr lang="en-US" sz="2800" dirty="0" smtClean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903987" y="2535525"/>
            <a:ext cx="2812014" cy="15907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14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5 -0.01181 L 0.075 -0.01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1181 L 0.075 -0.011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37" grpId="0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smtClean="0"/>
              <a:t>Computational Challenge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4451" y="1325563"/>
            <a:ext cx="92365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∑=20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19516" y="2012305"/>
            <a:ext cx="893193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k=10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3794" y="1848783"/>
            <a:ext cx="166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Feature</a:t>
            </a:r>
            <a:r>
              <a:rPr lang="en-US" sz="2800" b="1" smtClean="0"/>
              <a:t> Space</a:t>
            </a:r>
            <a:endParaRPr lang="en-US" sz="2800" b="1" dirty="0" smtClean="0"/>
          </a:p>
        </p:txBody>
      </p:sp>
      <p:pic>
        <p:nvPicPr>
          <p:cNvPr id="31" name="Picture 30" descr="uploaded-by-ocal-date-03-13-2014-license-type-public-domain-iu5wxv-clip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33" y="2520985"/>
            <a:ext cx="1751168" cy="195839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11600" y="1587173"/>
            <a:ext cx="4581958" cy="16513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27677" y="3500180"/>
            <a:ext cx="241444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(20)</a:t>
            </a:r>
            <a:r>
              <a:rPr lang="en-US" sz="3200" baseline="30000" dirty="0" smtClean="0">
                <a:solidFill>
                  <a:srgbClr val="FF0000"/>
                </a:solidFill>
              </a:rPr>
              <a:t>10</a:t>
            </a:r>
            <a:r>
              <a:rPr lang="en-US" sz="3200" dirty="0" smtClean="0">
                <a:solidFill>
                  <a:srgbClr val="FF0000"/>
                </a:solidFill>
              </a:rPr>
              <a:t> ~= 10</a:t>
            </a:r>
            <a:r>
              <a:rPr lang="en-US" sz="3200" baseline="30000" dirty="0" smtClean="0">
                <a:solidFill>
                  <a:srgbClr val="FF0000"/>
                </a:solidFill>
              </a:rPr>
              <a:t>13 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6695650" y="4084955"/>
            <a:ext cx="4801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</a:p>
          <a:p>
            <a:r>
              <a:rPr lang="en-US" sz="2800" dirty="0" smtClean="0"/>
              <a:t>1</a:t>
            </a:r>
          </a:p>
          <a:p>
            <a:r>
              <a:rPr lang="en-US" sz="2800" dirty="0"/>
              <a:t>0</a:t>
            </a:r>
            <a:endParaRPr lang="en-US" sz="2800" dirty="0" smtClean="0"/>
          </a:p>
          <a:p>
            <a:r>
              <a:rPr lang="en-US" sz="2800" dirty="0" smtClean="0"/>
              <a:t>0</a:t>
            </a:r>
          </a:p>
          <a:p>
            <a:r>
              <a:rPr lang="en-US" sz="2800" dirty="0" smtClean="0"/>
              <a:t>0</a:t>
            </a:r>
          </a:p>
          <a:p>
            <a:r>
              <a:rPr lang="en-US" sz="2800" dirty="0"/>
              <a:t>0</a:t>
            </a:r>
            <a:endParaRPr lang="en-US" sz="2800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350529" y="3654068"/>
            <a:ext cx="13445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AAA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smtClean="0"/>
              <a:t>AAC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smtClean="0"/>
              <a:t>ACA</a:t>
            </a:r>
          </a:p>
          <a:p>
            <a:pPr algn="ctr"/>
            <a:r>
              <a:rPr lang="en-US" sz="2800" dirty="0" smtClean="0"/>
              <a:t>CAA </a:t>
            </a:r>
          </a:p>
          <a:p>
            <a:pPr algn="ctr"/>
            <a:r>
              <a:rPr lang="en-US" sz="2800" dirty="0" smtClean="0"/>
              <a:t>CAC </a:t>
            </a:r>
          </a:p>
          <a:p>
            <a:pPr algn="ctr"/>
            <a:r>
              <a:rPr lang="en-US" sz="2800" dirty="0" smtClean="0"/>
              <a:t>CCC 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4203794" y="4839007"/>
            <a:ext cx="1512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Sparse! 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303" y="1862781"/>
            <a:ext cx="994897" cy="97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0" grpId="0"/>
      <p:bldP spid="35" grpId="0"/>
      <p:bldP spid="3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/>
          <a:lstStyle/>
          <a:p>
            <a:r>
              <a:rPr lang="en-US" dirty="0" smtClean="0"/>
              <a:t>Related Work: Gapped k-</a:t>
            </a:r>
            <a:r>
              <a:rPr lang="en-US" dirty="0" err="1" smtClean="0"/>
              <a:t>mer</a:t>
            </a:r>
            <a:r>
              <a:rPr lang="en-US" dirty="0" smtClean="0"/>
              <a:t> </a:t>
            </a:r>
            <a:r>
              <a:rPr lang="en-US" dirty="0"/>
              <a:t>Kernel (</a:t>
            </a:r>
            <a:r>
              <a:rPr lang="en-US" dirty="0" err="1"/>
              <a:t>gkm</a:t>
            </a:r>
            <a:r>
              <a:rPr lang="en-US" dirty="0"/>
              <a:t>-SVM)</a:t>
            </a:r>
          </a:p>
        </p:txBody>
      </p:sp>
      <p:sp>
        <p:nvSpPr>
          <p:cNvPr id="3" name="Rectangle 2"/>
          <p:cNvSpPr/>
          <p:nvPr/>
        </p:nvSpPr>
        <p:spPr>
          <a:xfrm>
            <a:off x="234451" y="1325563"/>
            <a:ext cx="153849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∑=2 {A,C}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978754" y="2243139"/>
            <a:ext cx="342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S:ACACA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9562" y="2243139"/>
            <a:ext cx="342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T:AAACA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516" y="2012305"/>
            <a:ext cx="71526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g=3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85480" y="2327853"/>
            <a:ext cx="762357" cy="5579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385409" y="2273915"/>
            <a:ext cx="675843" cy="5579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78754" y="2905036"/>
            <a:ext cx="2110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g-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mers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CAC  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    ACA   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9562" y="2905036"/>
            <a:ext cx="2110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g-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mers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AAA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AAC </a:t>
            </a: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ACA 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747" y="2699047"/>
            <a:ext cx="720029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k=2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03600" y="2905036"/>
            <a:ext cx="261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k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mers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{AC,CA,</a:t>
            </a:r>
            <a:r>
              <a:rPr lang="mr-IN" sz="3200" dirty="0" smtClean="0">
                <a:solidFill>
                  <a:schemeClr val="accent2">
                    <a:lumMod val="75000"/>
                  </a:schemeClr>
                </a:solidFill>
              </a:rPr>
              <a:t>…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}  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747" y="5797103"/>
            <a:ext cx="241909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Gaps=g-k=1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26050" y="2905036"/>
            <a:ext cx="261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mers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{AA,AA,</a:t>
            </a:r>
            <a:r>
              <a:rPr lang="mr-IN" sz="3200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} 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9444" y="5233014"/>
            <a:ext cx="166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Feature</a:t>
            </a:r>
            <a:r>
              <a:rPr lang="en-US" sz="2800" b="1" smtClean="0"/>
              <a:t> Space</a:t>
            </a:r>
            <a:endParaRPr lang="en-US" sz="28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716668" y="5233013"/>
            <a:ext cx="6985000" cy="1123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15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100" y="6536809"/>
            <a:ext cx="12325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" charset="0"/>
              </a:rPr>
              <a:t>Ghandi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 M, Lee D, Mohammad-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Noori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 M, Beer MA. </a:t>
            </a:r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“</a:t>
            </a:r>
            <a:r>
              <a:rPr lang="en-US" dirty="0" smtClean="0">
                <a:latin typeface="Times" charset="0"/>
              </a:rPr>
              <a:t>Enhanced </a:t>
            </a:r>
            <a:r>
              <a:rPr lang="en-US" dirty="0">
                <a:latin typeface="Times" charset="0"/>
              </a:rPr>
              <a:t>Regulatory Sequence Prediction Using Gapped k-</a:t>
            </a:r>
            <a:r>
              <a:rPr lang="en-US" dirty="0" err="1">
                <a:latin typeface="Times" charset="0"/>
              </a:rPr>
              <a:t>mer</a:t>
            </a:r>
            <a:r>
              <a:rPr lang="en-US" dirty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Features”.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19" y="5445460"/>
            <a:ext cx="3192878" cy="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5 -0.0118 L 0.075 -0.01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118 L 0.075 -0.01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/>
      <p:bldP spid="13" grpId="0" animBg="1"/>
      <p:bldP spid="14" grpId="0"/>
      <p:bldP spid="15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580864" cy="1325563"/>
          </a:xfrm>
        </p:spPr>
        <p:txBody>
          <a:bodyPr/>
          <a:lstStyle/>
          <a:p>
            <a:r>
              <a:rPr lang="en-US" dirty="0" smtClean="0"/>
              <a:t>Related Work: Gapped k-</a:t>
            </a:r>
            <a:r>
              <a:rPr lang="en-US" dirty="0" err="1" smtClean="0"/>
              <a:t>mer</a:t>
            </a:r>
            <a:r>
              <a:rPr lang="en-US" dirty="0" smtClean="0"/>
              <a:t> </a:t>
            </a:r>
            <a:r>
              <a:rPr lang="en-US" dirty="0"/>
              <a:t>Kernel (</a:t>
            </a:r>
            <a:r>
              <a:rPr lang="en-US" dirty="0" err="1"/>
              <a:t>gkm</a:t>
            </a:r>
            <a:r>
              <a:rPr lang="en-US" dirty="0"/>
              <a:t>-SVM)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16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100" y="6536809"/>
            <a:ext cx="12325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" charset="0"/>
              </a:rPr>
              <a:t>Ghandi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 M, Lee D, Mohammad-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Noori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 M, Beer MA. </a:t>
            </a:r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“</a:t>
            </a:r>
            <a:r>
              <a:rPr lang="en-US" dirty="0" smtClean="0">
                <a:latin typeface="Times" charset="0"/>
              </a:rPr>
              <a:t>Enhanced </a:t>
            </a:r>
            <a:r>
              <a:rPr lang="en-US" dirty="0">
                <a:latin typeface="Times" charset="0"/>
              </a:rPr>
              <a:t>Regulatory Sequence Prediction Using Gapped k-</a:t>
            </a:r>
            <a:r>
              <a:rPr lang="en-US" dirty="0" err="1">
                <a:latin typeface="Times" charset="0"/>
              </a:rPr>
              <a:t>mer</a:t>
            </a:r>
            <a:r>
              <a:rPr lang="en-US" dirty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Features”.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0" y="1245959"/>
            <a:ext cx="5461000" cy="1104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300" y="2803540"/>
            <a:ext cx="5702300" cy="1485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00" y="4651124"/>
            <a:ext cx="5511800" cy="15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876550" y="150602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(1)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76550" y="328054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(2)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876550" y="50550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(3)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751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979" y="5132747"/>
            <a:ext cx="3592354" cy="131893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Related Work: Gapped k-</a:t>
            </a:r>
            <a:r>
              <a:rPr lang="en-US" dirty="0" err="1" smtClean="0"/>
              <a:t>mer</a:t>
            </a:r>
            <a:r>
              <a:rPr lang="en-US" dirty="0" smtClean="0"/>
              <a:t> Kernel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34451" y="1325563"/>
            <a:ext cx="1538498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∑=2 {A,C}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978754" y="2243139"/>
            <a:ext cx="342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S:ACACA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89562" y="2243139"/>
            <a:ext cx="342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T:AAACA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19516" y="2012305"/>
            <a:ext cx="71526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g=3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4747" y="2699047"/>
            <a:ext cx="720029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k=2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4747" y="5797103"/>
            <a:ext cx="241909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Gaps=g-k=1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978754" y="2905036"/>
            <a:ext cx="2110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g-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mers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CAC  </a:t>
            </a:r>
          </a:p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    ACA   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89562" y="2905036"/>
            <a:ext cx="2110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g-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mers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AAA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AAC </a:t>
            </a:r>
          </a:p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ACA 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74767" y="5017285"/>
            <a:ext cx="110250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m=0</a:t>
            </a:r>
            <a:endParaRPr lang="en-US" sz="2800" dirty="0" smtClean="0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5051441" y="4694895"/>
            <a:ext cx="1219904" cy="917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6042809" y="4368801"/>
            <a:ext cx="757915" cy="12781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48963" y="4137175"/>
            <a:ext cx="183903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/>
              <a:t>Coefficient</a:t>
            </a:r>
            <a:endParaRPr lang="en-US" sz="2800"/>
          </a:p>
        </p:txBody>
      </p:sp>
      <p:sp>
        <p:nvSpPr>
          <p:cNvPr id="41" name="TextBox 40"/>
          <p:cNvSpPr txBox="1"/>
          <p:nvPr/>
        </p:nvSpPr>
        <p:spPr>
          <a:xfrm>
            <a:off x="4973105" y="3268436"/>
            <a:ext cx="183903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Mismatch Profile</a:t>
            </a:r>
            <a:endParaRPr lang="en-US" sz="2800"/>
          </a:p>
        </p:txBody>
      </p:sp>
      <p:sp>
        <p:nvSpPr>
          <p:cNvPr id="42" name="Rectangle 41"/>
          <p:cNvSpPr/>
          <p:nvPr/>
        </p:nvSpPr>
        <p:spPr>
          <a:xfrm>
            <a:off x="9661994" y="5017285"/>
            <a:ext cx="12432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N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= 2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299060" y="5828437"/>
            <a:ext cx="110250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m=1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661994" y="5836085"/>
            <a:ext cx="124321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smtClean="0"/>
              <a:t>N</a:t>
            </a:r>
            <a:r>
              <a:rPr lang="en-US" sz="2800" baseline="-25000" smtClean="0"/>
              <a:t>m</a:t>
            </a:r>
            <a:r>
              <a:rPr lang="en-US" sz="2800" smtClean="0"/>
              <a:t> = 3</a:t>
            </a:r>
            <a:endParaRPr lang="en-US" sz="2800" dirty="0" smtClean="0"/>
          </a:p>
        </p:txBody>
      </p:sp>
      <p:sp>
        <p:nvSpPr>
          <p:cNvPr id="46" name="Rectangle 45"/>
          <p:cNvSpPr/>
          <p:nvPr/>
        </p:nvSpPr>
        <p:spPr>
          <a:xfrm>
            <a:off x="8693959" y="901623"/>
            <a:ext cx="2918865" cy="39452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9183359" y="1419014"/>
            <a:ext cx="478634" cy="4251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9500292" y="1827084"/>
            <a:ext cx="415098" cy="576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9720758" y="2386452"/>
            <a:ext cx="478634" cy="4251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9260975" y="3311040"/>
            <a:ext cx="478634" cy="4251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>
            <a:stCxn id="53" idx="7"/>
          </p:cNvCxnSpPr>
          <p:nvPr/>
        </p:nvCxnSpPr>
        <p:spPr>
          <a:xfrm flipV="1">
            <a:off x="9669515" y="2838592"/>
            <a:ext cx="245875" cy="5347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9821083" y="1657255"/>
            <a:ext cx="47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A</a:t>
            </a:r>
            <a:endParaRPr lang="en-US" sz="3200" b="1" dirty="0" smtClean="0"/>
          </a:p>
        </p:txBody>
      </p:sp>
      <p:sp>
        <p:nvSpPr>
          <p:cNvPr id="58" name="TextBox 57"/>
          <p:cNvSpPr txBox="1"/>
          <p:nvPr/>
        </p:nvSpPr>
        <p:spPr>
          <a:xfrm>
            <a:off x="9879993" y="2903462"/>
            <a:ext cx="47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  <a:endParaRPr lang="en-US" sz="3200" b="1" dirty="0" smtClean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9584903" y="3708837"/>
            <a:ext cx="415098" cy="5764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flipH="1">
            <a:off x="9270295" y="3771096"/>
            <a:ext cx="922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</a:t>
            </a:r>
          </a:p>
        </p:txBody>
      </p:sp>
      <p:sp>
        <p:nvSpPr>
          <p:cNvPr id="61" name="Oval 60"/>
          <p:cNvSpPr/>
          <p:nvPr/>
        </p:nvSpPr>
        <p:spPr>
          <a:xfrm>
            <a:off x="9876984" y="4218933"/>
            <a:ext cx="478634" cy="4251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707841" y="878265"/>
            <a:ext cx="104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Trie</a:t>
            </a:r>
            <a:endParaRPr lang="en-US" sz="3200" dirty="0" smtClean="0"/>
          </a:p>
        </p:txBody>
      </p:sp>
      <p:sp>
        <p:nvSpPr>
          <p:cNvPr id="63" name="Rectangle 62"/>
          <p:cNvSpPr/>
          <p:nvPr/>
        </p:nvSpPr>
        <p:spPr>
          <a:xfrm>
            <a:off x="2731816" y="1327503"/>
            <a:ext cx="5121210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smtClean="0"/>
              <a:t>Dependence </a:t>
            </a:r>
            <a:r>
              <a:rPr lang="en-US" sz="3600" b="1" dirty="0" smtClean="0"/>
              <a:t>on term (∑)</a:t>
            </a:r>
            <a:r>
              <a:rPr lang="en-US" sz="3600" b="1" baseline="30000" dirty="0" smtClean="0"/>
              <a:t>m</a:t>
            </a:r>
            <a:endParaRPr lang="en-US" sz="3600" b="1" dirty="0" smtClean="0"/>
          </a:p>
        </p:txBody>
      </p:sp>
      <p:sp>
        <p:nvSpPr>
          <p:cNvPr id="64" name="Oval 63"/>
          <p:cNvSpPr/>
          <p:nvPr/>
        </p:nvSpPr>
        <p:spPr>
          <a:xfrm>
            <a:off x="10710168" y="2796112"/>
            <a:ext cx="478634" cy="4251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0910895" y="4026866"/>
            <a:ext cx="478634" cy="4251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endCxn id="64" idx="1"/>
          </p:cNvCxnSpPr>
          <p:nvPr/>
        </p:nvCxnSpPr>
        <p:spPr>
          <a:xfrm>
            <a:off x="10184476" y="2640943"/>
            <a:ext cx="595786" cy="2174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endCxn id="65" idx="0"/>
          </p:cNvCxnSpPr>
          <p:nvPr/>
        </p:nvCxnSpPr>
        <p:spPr>
          <a:xfrm>
            <a:off x="11028188" y="3200022"/>
            <a:ext cx="122024" cy="8268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432590" y="2140851"/>
            <a:ext cx="47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A</a:t>
            </a:r>
            <a:endParaRPr lang="en-US" sz="3200" b="1" dirty="0" smtClean="0"/>
          </a:p>
        </p:txBody>
      </p:sp>
      <p:sp>
        <p:nvSpPr>
          <p:cNvPr id="72" name="TextBox 71"/>
          <p:cNvSpPr txBox="1"/>
          <p:nvPr/>
        </p:nvSpPr>
        <p:spPr>
          <a:xfrm>
            <a:off x="11117606" y="3231218"/>
            <a:ext cx="47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/>
              <a:t>A</a:t>
            </a:r>
            <a:endParaRPr lang="en-US" sz="3200" b="1" dirty="0" smtClean="0"/>
          </a:p>
        </p:txBody>
      </p:sp>
      <p:sp>
        <p:nvSpPr>
          <p:cNvPr id="73" name="Rectangle 72"/>
          <p:cNvSpPr/>
          <p:nvPr/>
        </p:nvSpPr>
        <p:spPr>
          <a:xfrm>
            <a:off x="93870" y="2777385"/>
            <a:ext cx="11815287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smtClean="0"/>
              <a:t>Time taken to compute Kernel for Protein dataset &gt; 5 HOURS</a:t>
            </a:r>
            <a:endParaRPr lang="en-US" sz="3600" b="1" dirty="0" smtClean="0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17</a:t>
            </a:fld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9111153" y="275241"/>
            <a:ext cx="212477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gkm</a:t>
            </a:r>
            <a:r>
              <a:rPr lang="en-US" sz="3200" dirty="0" smtClean="0"/>
              <a:t>-SVM</a:t>
            </a:r>
          </a:p>
        </p:txBody>
      </p:sp>
      <p:sp>
        <p:nvSpPr>
          <p:cNvPr id="3" name="Rectangle 2"/>
          <p:cNvSpPr/>
          <p:nvPr/>
        </p:nvSpPr>
        <p:spPr>
          <a:xfrm>
            <a:off x="-38100" y="6536809"/>
            <a:ext cx="12325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Times" charset="0"/>
              </a:rPr>
              <a:t>Ghandi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 M, Lee D, Mohammad-</a:t>
            </a:r>
            <a:r>
              <a:rPr lang="en-US" dirty="0" err="1">
                <a:solidFill>
                  <a:srgbClr val="000000"/>
                </a:solidFill>
                <a:latin typeface="Times" charset="0"/>
              </a:rPr>
              <a:t>Noori</a:t>
            </a:r>
            <a:r>
              <a:rPr lang="en-US" dirty="0">
                <a:solidFill>
                  <a:srgbClr val="000000"/>
                </a:solidFill>
                <a:latin typeface="Times" charset="0"/>
              </a:rPr>
              <a:t> M, Beer MA. </a:t>
            </a:r>
            <a:r>
              <a:rPr lang="en-US" dirty="0" smtClean="0">
                <a:solidFill>
                  <a:srgbClr val="000000"/>
                </a:solidFill>
                <a:latin typeface="Times" charset="0"/>
              </a:rPr>
              <a:t>“</a:t>
            </a:r>
            <a:r>
              <a:rPr lang="en-US" dirty="0" smtClean="0">
                <a:latin typeface="Times" charset="0"/>
              </a:rPr>
              <a:t>Enhanced </a:t>
            </a:r>
            <a:r>
              <a:rPr lang="en-US" dirty="0">
                <a:latin typeface="Times" charset="0"/>
              </a:rPr>
              <a:t>Regulatory Sequence Prediction Using Gapped k-</a:t>
            </a:r>
            <a:r>
              <a:rPr lang="en-US" dirty="0" err="1">
                <a:latin typeface="Times" charset="0"/>
              </a:rPr>
              <a:t>mer</a:t>
            </a:r>
            <a:r>
              <a:rPr lang="en-US" dirty="0">
                <a:latin typeface="Times" charset="0"/>
              </a:rPr>
              <a:t> </a:t>
            </a:r>
            <a:r>
              <a:rPr lang="en-US" dirty="0" smtClean="0">
                <a:latin typeface="Times" charset="0"/>
              </a:rPr>
              <a:t>Features”.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5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52" grpId="0" animBg="1"/>
      <p:bldP spid="53" grpId="0" animBg="1"/>
      <p:bldP spid="57" grpId="0"/>
      <p:bldP spid="58" grpId="0"/>
      <p:bldP spid="60" grpId="0"/>
      <p:bldP spid="61" grpId="0" animBg="1"/>
      <p:bldP spid="62" grpId="0"/>
      <p:bldP spid="63" grpId="0" animBg="1"/>
      <p:bldP spid="64" grpId="0" animBg="1"/>
      <p:bldP spid="65" grpId="0" animBg="1"/>
      <p:bldP spid="71" grpId="0"/>
      <p:bldP spid="72" grpId="0"/>
      <p:bldP spid="73" grpId="0" animBg="1"/>
      <p:bldP spid="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 smtClean="0"/>
              <a:t>GaKCo</a:t>
            </a:r>
            <a:r>
              <a:rPr lang="en-US" dirty="0" smtClean="0"/>
              <a:t> : </a:t>
            </a:r>
            <a:r>
              <a:rPr lang="en-US" b="1" dirty="0" smtClean="0">
                <a:solidFill>
                  <a:srgbClr val="00B0F0"/>
                </a:solidFill>
              </a:rPr>
              <a:t>Ga</a:t>
            </a:r>
            <a:r>
              <a:rPr lang="en-US" dirty="0" smtClean="0"/>
              <a:t>pped k-</a:t>
            </a:r>
            <a:r>
              <a:rPr lang="en-US" dirty="0" err="1" smtClean="0"/>
              <a:t>mer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B0F0"/>
                </a:solidFill>
              </a:rPr>
              <a:t>K</a:t>
            </a:r>
            <a:r>
              <a:rPr lang="en-US" dirty="0" smtClean="0"/>
              <a:t>ernel using </a:t>
            </a:r>
            <a:r>
              <a:rPr lang="en-US" b="1" dirty="0" smtClean="0">
                <a:solidFill>
                  <a:srgbClr val="00B0F0"/>
                </a:solidFill>
              </a:rPr>
              <a:t>Co</a:t>
            </a:r>
            <a:r>
              <a:rPr lang="en-US" dirty="0" smtClean="0"/>
              <a:t>unting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754" y="1325563"/>
            <a:ext cx="342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S:ACACA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754" y="1910338"/>
            <a:ext cx="3423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T:AAACA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2061" y="1417895"/>
            <a:ext cx="110250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m=0</a:t>
            </a:r>
          </a:p>
        </p:txBody>
      </p:sp>
      <p:sp>
        <p:nvSpPr>
          <p:cNvPr id="7" name="Rectangle 6"/>
          <p:cNvSpPr/>
          <p:nvPr/>
        </p:nvSpPr>
        <p:spPr>
          <a:xfrm>
            <a:off x="3654988" y="1384766"/>
            <a:ext cx="848408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ACA</a:t>
            </a:r>
          </a:p>
        </p:txBody>
      </p:sp>
      <p:sp>
        <p:nvSpPr>
          <p:cNvPr id="8" name="Rectangle 7"/>
          <p:cNvSpPr/>
          <p:nvPr/>
        </p:nvSpPr>
        <p:spPr>
          <a:xfrm>
            <a:off x="752916" y="2593251"/>
            <a:ext cx="71526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g=3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795410" y="2543720"/>
            <a:ext cx="754404" cy="35974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29687" y="2854861"/>
            <a:ext cx="144025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Sort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38250" y="1384766"/>
            <a:ext cx="848408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CAC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078672" y="2495113"/>
            <a:ext cx="754404" cy="35974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22522" y="2833702"/>
            <a:ext cx="144025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Count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2774" y="2331641"/>
            <a:ext cx="187502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N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(S,T)=2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38250" y="2331641"/>
            <a:ext cx="848408" cy="124975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47610" y="1191744"/>
            <a:ext cx="9542804" cy="3404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43688" y="1356340"/>
            <a:ext cx="1102505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m=1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15597" y="1325563"/>
            <a:ext cx="848408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01982" y="1325563"/>
            <a:ext cx="305606" cy="27368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268260" y="1353153"/>
            <a:ext cx="721130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69726" y="1263566"/>
            <a:ext cx="721130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27666" y="1263566"/>
            <a:ext cx="721130" cy="26776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68260" y="1880714"/>
            <a:ext cx="721130" cy="7142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68260" y="2696522"/>
            <a:ext cx="721130" cy="13208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03627" y="1287647"/>
            <a:ext cx="687229" cy="176682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761568" y="2282326"/>
            <a:ext cx="642786" cy="114600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43713" y="2878869"/>
            <a:ext cx="144025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Sort</a:t>
            </a:r>
          </a:p>
        </p:txBody>
      </p:sp>
      <p:sp>
        <p:nvSpPr>
          <p:cNvPr id="29" name="Right Arrow 28"/>
          <p:cNvSpPr/>
          <p:nvPr/>
        </p:nvSpPr>
        <p:spPr>
          <a:xfrm flipV="1">
            <a:off x="4559547" y="2306709"/>
            <a:ext cx="548684" cy="54815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56886" y="4780456"/>
            <a:ext cx="262274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C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(S,T)=1+2=3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5355595" y="4027796"/>
            <a:ext cx="388436" cy="75082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744031" y="3949763"/>
            <a:ext cx="144025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Count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78672" y="4780456"/>
            <a:ext cx="189838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C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(S,T)=4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400286" y="4720185"/>
            <a:ext cx="189838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C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(S,T)=2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724" y="5263581"/>
            <a:ext cx="3759864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Total C</a:t>
            </a:r>
            <a:r>
              <a:rPr lang="en-US" sz="2800" baseline="-25000" dirty="0" smtClean="0"/>
              <a:t>m</a:t>
            </a:r>
            <a:r>
              <a:rPr lang="en-US" sz="2800" dirty="0" smtClean="0"/>
              <a:t> (S,T)=3+4+2=9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6047809"/>
            <a:ext cx="461092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Over Counting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432061" y="5817578"/>
                <a:ext cx="3273012" cy="684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="" xmlns:m="http://schemas.openxmlformats.org/officeDocument/2006/math">
                    <m:d>
                      <m:dPr>
                        <m:ctrlPr>
                          <a:rPr lang="mr-IN" sz="320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32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charset="0"/>
                              </a:rPr>
                              <m:t>1</m:t>
                            </m:r>
                          </m:den>
                        </m:f>
                      </m:e>
                    </m:d>
                    <m:sSub>
                      <m:sSubPr>
                        <m:ctrlPr>
                          <a:rPr lang="en-US" sz="32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3200" b="0" i="1" smtClean="0">
                            <a:latin typeface="Cambria Math" charset="0"/>
                          </a:rPr>
                          <m:t>𝑚</m:t>
                        </m:r>
                        <m:r>
                          <a:rPr lang="en-US" sz="3200" b="0" i="1" smtClean="0">
                            <a:latin typeface="Cambria Math" charset="0"/>
                          </a:rPr>
                          <m:t>=0</m:t>
                        </m:r>
                      </m:sub>
                    </m:sSub>
                  </m:oMath>
                </a14:m>
                <a:r>
                  <a:rPr lang="en-US" sz="3200" dirty="0" smtClean="0"/>
                  <a:t>= 3x 2 = 6</a:t>
                </a:r>
                <a:endParaRPr lang="en-US" sz="3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061" y="5817578"/>
                <a:ext cx="3273012" cy="684546"/>
              </a:xfrm>
              <a:prstGeom prst="rect">
                <a:avLst/>
              </a:prstGeom>
              <a:blipFill rotWithShape="0">
                <a:blip r:embed="rId3"/>
                <a:stretch>
                  <a:fillRect t="-3540" r="-3724" b="-2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47724" y="5817578"/>
            <a:ext cx="5890526" cy="869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513580" y="5675792"/>
            <a:ext cx="3256020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 smtClean="0"/>
              <a:t>N</a:t>
            </a:r>
            <a:r>
              <a:rPr lang="en-US" sz="2800" b="1" baseline="-25000" dirty="0" smtClean="0"/>
              <a:t>m=1</a:t>
            </a:r>
            <a:r>
              <a:rPr lang="en-US" sz="2800" b="1" dirty="0" smtClean="0"/>
              <a:t> (S,T)= 9 </a:t>
            </a:r>
            <a:r>
              <a:rPr lang="mr-IN" sz="2800" b="1" dirty="0" smtClean="0"/>
              <a:t>–</a:t>
            </a:r>
            <a:r>
              <a:rPr lang="en-US" sz="2800" b="1" dirty="0" smtClean="0"/>
              <a:t> 6 =3</a:t>
            </a: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18</a:t>
            </a:fld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015767" y="2496213"/>
            <a:ext cx="5076966" cy="175432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Independent of term (∑)</a:t>
            </a:r>
            <a:r>
              <a:rPr lang="en-US" sz="3600" b="1" baseline="30000" dirty="0" smtClean="0"/>
              <a:t>m</a:t>
            </a:r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Parallelizable</a:t>
            </a:r>
          </a:p>
        </p:txBody>
      </p:sp>
    </p:spTree>
    <p:extLst>
      <p:ext uri="{BB962C8B-B14F-4D97-AF65-F5344CB8AC3E}">
        <p14:creationId xmlns:p14="http://schemas.microsoft.com/office/powerpoint/2010/main" val="179511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318 0 " pathEditMode="relative" ptsTypes="AA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555 0 " pathEditMode="relative" ptsTypes="AA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 animBg="1"/>
      <p:bldP spid="17" grpId="0" animBg="1"/>
      <p:bldP spid="16" grpId="0" animBg="1"/>
      <p:bldP spid="18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7" grpId="0" animBg="1"/>
      <p:bldP spid="28" grpId="0"/>
      <p:bldP spid="29" grpId="0" animBg="1"/>
      <p:bldP spid="30" grpId="0" animBg="1"/>
      <p:bldP spid="32" grpId="0" animBg="1"/>
      <p:bldP spid="33" grpId="0"/>
      <p:bldP spid="34" grpId="0" animBg="1"/>
      <p:bldP spid="35" grpId="0" animBg="1"/>
      <p:bldP spid="36" grpId="0" animBg="1"/>
      <p:bldP spid="39" grpId="0"/>
      <p:bldP spid="40" grpId="0"/>
      <p:bldP spid="41" grpId="0" animBg="1"/>
      <p:bldP spid="42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GakCo</a:t>
            </a:r>
            <a:r>
              <a:rPr lang="en-US" dirty="0" smtClean="0"/>
              <a:t> is Faster!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690688"/>
            <a:ext cx="9525000" cy="47806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4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Challenge of data explosion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49718" y="1544537"/>
            <a:ext cx="294198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Traditional Approaches </a:t>
            </a:r>
            <a:endParaRPr lang="en-US" sz="3200" dirty="0"/>
          </a:p>
        </p:txBody>
      </p:sp>
      <p:sp>
        <p:nvSpPr>
          <p:cNvPr id="7" name="Down Arrow 6"/>
          <p:cNvSpPr/>
          <p:nvPr/>
        </p:nvSpPr>
        <p:spPr>
          <a:xfrm>
            <a:off x="8012595" y="2898604"/>
            <a:ext cx="473765" cy="92863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78487" y="3997485"/>
            <a:ext cx="294198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Data-Driven Approaches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832036" y="4521549"/>
            <a:ext cx="2941983" cy="107721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Machine Learning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101" y="2015080"/>
            <a:ext cx="2781857" cy="2722457"/>
          </a:xfrm>
          <a:prstGeom prst="rect">
            <a:avLst/>
          </a:prstGeom>
        </p:spPr>
      </p:pic>
      <p:sp>
        <p:nvSpPr>
          <p:cNvPr id="53" name="Text Box 26"/>
          <p:cNvSpPr txBox="1">
            <a:spLocks noChangeArrowheads="1"/>
          </p:cNvSpPr>
          <p:nvPr/>
        </p:nvSpPr>
        <p:spPr bwMode="auto">
          <a:xfrm>
            <a:off x="177961" y="1170353"/>
            <a:ext cx="276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Molecular signatures of tumor / blood sample </a:t>
            </a:r>
          </a:p>
        </p:txBody>
      </p:sp>
      <p:pic>
        <p:nvPicPr>
          <p:cNvPr id="54" name="Picture 28" descr="Public health rec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2898775"/>
            <a:ext cx="10668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9" descr="public health databas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3848100"/>
            <a:ext cx="6873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Line 32"/>
          <p:cNvSpPr>
            <a:spLocks noChangeShapeType="1"/>
          </p:cNvSpPr>
          <p:nvPr/>
        </p:nvSpPr>
        <p:spPr bwMode="auto">
          <a:xfrm flipV="1">
            <a:off x="2774951" y="3493917"/>
            <a:ext cx="367458" cy="175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 flipV="1">
            <a:off x="2435225" y="4259091"/>
            <a:ext cx="608109" cy="131933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8" name="Line 34"/>
          <p:cNvSpPr>
            <a:spLocks noChangeShapeType="1"/>
          </p:cNvSpPr>
          <p:nvPr/>
        </p:nvSpPr>
        <p:spPr bwMode="auto">
          <a:xfrm flipV="1">
            <a:off x="2473326" y="4685266"/>
            <a:ext cx="862012" cy="515383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59" name="Picture 36" descr="Doctor consult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1852613"/>
            <a:ext cx="1104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7" descr="MCj0436915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4760913"/>
            <a:ext cx="93821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Line 38"/>
          <p:cNvSpPr>
            <a:spLocks noChangeShapeType="1"/>
          </p:cNvSpPr>
          <p:nvPr/>
        </p:nvSpPr>
        <p:spPr bwMode="auto">
          <a:xfrm>
            <a:off x="2593975" y="2570163"/>
            <a:ext cx="548433" cy="160337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2" name="Text Box 44"/>
          <p:cNvSpPr txBox="1">
            <a:spLocks noChangeArrowheads="1"/>
          </p:cNvSpPr>
          <p:nvPr/>
        </p:nvSpPr>
        <p:spPr bwMode="auto">
          <a:xfrm>
            <a:off x="382588" y="2006600"/>
            <a:ext cx="1271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Signs &amp; </a:t>
            </a:r>
          </a:p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Symptoms</a:t>
            </a:r>
          </a:p>
        </p:txBody>
      </p:sp>
      <p:sp>
        <p:nvSpPr>
          <p:cNvPr id="63" name="Text Box 45"/>
          <p:cNvSpPr txBox="1">
            <a:spLocks noChangeArrowheads="1"/>
          </p:cNvSpPr>
          <p:nvPr/>
        </p:nvSpPr>
        <p:spPr bwMode="auto">
          <a:xfrm>
            <a:off x="406400" y="5005388"/>
            <a:ext cx="1443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Genetic Data</a:t>
            </a:r>
          </a:p>
        </p:txBody>
      </p:sp>
      <p:sp>
        <p:nvSpPr>
          <p:cNvPr id="64" name="Text Box 46"/>
          <p:cNvSpPr txBox="1">
            <a:spLocks noChangeArrowheads="1"/>
          </p:cNvSpPr>
          <p:nvPr/>
        </p:nvSpPr>
        <p:spPr bwMode="auto">
          <a:xfrm>
            <a:off x="381000" y="4094163"/>
            <a:ext cx="1427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Public Health</a:t>
            </a:r>
          </a:p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Data</a:t>
            </a:r>
          </a:p>
        </p:txBody>
      </p:sp>
      <p:sp>
        <p:nvSpPr>
          <p:cNvPr id="65" name="Text Box 47"/>
          <p:cNvSpPr txBox="1">
            <a:spLocks noChangeArrowheads="1"/>
          </p:cNvSpPr>
          <p:nvPr/>
        </p:nvSpPr>
        <p:spPr bwMode="auto">
          <a:xfrm>
            <a:off x="392113" y="2936875"/>
            <a:ext cx="1590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Patient Medical History &amp; Demographics</a:t>
            </a:r>
          </a:p>
        </p:txBody>
      </p:sp>
      <p:grpSp>
        <p:nvGrpSpPr>
          <p:cNvPr id="66" name="Group 44"/>
          <p:cNvGrpSpPr>
            <a:grpSpLocks/>
          </p:cNvGrpSpPr>
          <p:nvPr/>
        </p:nvGrpSpPr>
        <p:grpSpPr bwMode="auto">
          <a:xfrm>
            <a:off x="2859288" y="996307"/>
            <a:ext cx="649831" cy="677563"/>
            <a:chOff x="3378200" y="847725"/>
            <a:chExt cx="2365375" cy="2741613"/>
          </a:xfrm>
        </p:grpSpPr>
        <p:sp>
          <p:nvSpPr>
            <p:cNvPr id="67" name="Freeform 17"/>
            <p:cNvSpPr>
              <a:spLocks/>
            </p:cNvSpPr>
            <p:nvPr/>
          </p:nvSpPr>
          <p:spPr bwMode="auto">
            <a:xfrm>
              <a:off x="5114925" y="889000"/>
              <a:ext cx="282575" cy="296863"/>
            </a:xfrm>
            <a:custGeom>
              <a:avLst/>
              <a:gdLst>
                <a:gd name="T0" fmla="*/ 245328 w 282888"/>
                <a:gd name="T1" fmla="*/ 46878 h 297642"/>
                <a:gd name="T2" fmla="*/ 231777 w 282888"/>
                <a:gd name="T3" fmla="*/ 42970 h 297642"/>
                <a:gd name="T4" fmla="*/ 186601 w 282888"/>
                <a:gd name="T5" fmla="*/ 23441 h 297642"/>
                <a:gd name="T6" fmla="*/ 109802 w 282888"/>
                <a:gd name="T7" fmla="*/ 27347 h 297642"/>
                <a:gd name="T8" fmla="*/ 91729 w 282888"/>
                <a:gd name="T9" fmla="*/ 31254 h 297642"/>
                <a:gd name="T10" fmla="*/ 46555 w 282888"/>
                <a:gd name="T11" fmla="*/ 35160 h 297642"/>
                <a:gd name="T12" fmla="*/ 19446 w 282888"/>
                <a:gd name="T13" fmla="*/ 42970 h 297642"/>
                <a:gd name="T14" fmla="*/ 10408 w 282888"/>
                <a:gd name="T15" fmla="*/ 54693 h 297642"/>
                <a:gd name="T16" fmla="*/ 1349 w 282888"/>
                <a:gd name="T17" fmla="*/ 62507 h 297642"/>
                <a:gd name="T18" fmla="*/ 5887 w 282888"/>
                <a:gd name="T19" fmla="*/ 148451 h 297642"/>
                <a:gd name="T20" fmla="*/ 23967 w 282888"/>
                <a:gd name="T21" fmla="*/ 171889 h 297642"/>
                <a:gd name="T22" fmla="*/ 33002 w 282888"/>
                <a:gd name="T23" fmla="*/ 179701 h 297642"/>
                <a:gd name="T24" fmla="*/ 82696 w 282888"/>
                <a:gd name="T25" fmla="*/ 199235 h 297642"/>
                <a:gd name="T26" fmla="*/ 100766 w 282888"/>
                <a:gd name="T27" fmla="*/ 203143 h 297642"/>
                <a:gd name="T28" fmla="*/ 164012 w 282888"/>
                <a:gd name="T29" fmla="*/ 230490 h 297642"/>
                <a:gd name="T30" fmla="*/ 245328 w 282888"/>
                <a:gd name="T31" fmla="*/ 222676 h 297642"/>
                <a:gd name="T32" fmla="*/ 254367 w 282888"/>
                <a:gd name="T33" fmla="*/ 199235 h 297642"/>
                <a:gd name="T34" fmla="*/ 249851 w 282888"/>
                <a:gd name="T35" fmla="*/ 179701 h 297642"/>
                <a:gd name="T36" fmla="*/ 236294 w 282888"/>
                <a:gd name="T37" fmla="*/ 167982 h 297642"/>
                <a:gd name="T38" fmla="*/ 227256 w 282888"/>
                <a:gd name="T39" fmla="*/ 152358 h 297642"/>
                <a:gd name="T40" fmla="*/ 195632 w 282888"/>
                <a:gd name="T41" fmla="*/ 101573 h 297642"/>
                <a:gd name="T42" fmla="*/ 186601 w 282888"/>
                <a:gd name="T43" fmla="*/ 78131 h 297642"/>
                <a:gd name="T44" fmla="*/ 191114 w 282888"/>
                <a:gd name="T45" fmla="*/ 0 h 2976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2888"/>
                <a:gd name="T70" fmla="*/ 0 h 297642"/>
                <a:gd name="T71" fmla="*/ 282888 w 282888"/>
                <a:gd name="T72" fmla="*/ 297642 h 2976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2888" h="297642">
                  <a:moveTo>
                    <a:pt x="272840" y="60290"/>
                  </a:moveTo>
                  <a:cubicBezTo>
                    <a:pt x="267816" y="58615"/>
                    <a:pt x="262576" y="57485"/>
                    <a:pt x="257768" y="55266"/>
                  </a:cubicBezTo>
                  <a:cubicBezTo>
                    <a:pt x="240767" y="47420"/>
                    <a:pt x="226048" y="32889"/>
                    <a:pt x="207526" y="30145"/>
                  </a:cubicBezTo>
                  <a:cubicBezTo>
                    <a:pt x="179314" y="25965"/>
                    <a:pt x="150585" y="33494"/>
                    <a:pt x="122115" y="35169"/>
                  </a:cubicBezTo>
                  <a:cubicBezTo>
                    <a:pt x="115416" y="36844"/>
                    <a:pt x="108854" y="39217"/>
                    <a:pt x="102018" y="40193"/>
                  </a:cubicBezTo>
                  <a:cubicBezTo>
                    <a:pt x="85356" y="42573"/>
                    <a:pt x="68319" y="42115"/>
                    <a:pt x="51776" y="45217"/>
                  </a:cubicBezTo>
                  <a:cubicBezTo>
                    <a:pt x="41365" y="47169"/>
                    <a:pt x="21631" y="55266"/>
                    <a:pt x="21631" y="55266"/>
                  </a:cubicBezTo>
                  <a:cubicBezTo>
                    <a:pt x="18282" y="60290"/>
                    <a:pt x="15355" y="65623"/>
                    <a:pt x="11583" y="70338"/>
                  </a:cubicBezTo>
                  <a:cubicBezTo>
                    <a:pt x="8624" y="74037"/>
                    <a:pt x="1732" y="75654"/>
                    <a:pt x="1535" y="80387"/>
                  </a:cubicBezTo>
                  <a:cubicBezTo>
                    <a:pt x="0" y="117237"/>
                    <a:pt x="76" y="154611"/>
                    <a:pt x="6559" y="190919"/>
                  </a:cubicBezTo>
                  <a:cubicBezTo>
                    <a:pt x="8682" y="202807"/>
                    <a:pt x="19409" y="211403"/>
                    <a:pt x="26655" y="221064"/>
                  </a:cubicBezTo>
                  <a:cubicBezTo>
                    <a:pt x="29497" y="224854"/>
                    <a:pt x="33005" y="228153"/>
                    <a:pt x="36704" y="231112"/>
                  </a:cubicBezTo>
                  <a:cubicBezTo>
                    <a:pt x="54248" y="245146"/>
                    <a:pt x="68480" y="248403"/>
                    <a:pt x="91970" y="256233"/>
                  </a:cubicBezTo>
                  <a:cubicBezTo>
                    <a:pt x="98520" y="258417"/>
                    <a:pt x="105577" y="258897"/>
                    <a:pt x="112066" y="261257"/>
                  </a:cubicBezTo>
                  <a:cubicBezTo>
                    <a:pt x="144776" y="273152"/>
                    <a:pt x="151903" y="278997"/>
                    <a:pt x="182405" y="296426"/>
                  </a:cubicBezTo>
                  <a:cubicBezTo>
                    <a:pt x="212550" y="293077"/>
                    <a:pt x="244679" y="297642"/>
                    <a:pt x="272840" y="286378"/>
                  </a:cubicBezTo>
                  <a:cubicBezTo>
                    <a:pt x="282674" y="282444"/>
                    <a:pt x="282888" y="256233"/>
                    <a:pt x="282888" y="256233"/>
                  </a:cubicBezTo>
                  <a:cubicBezTo>
                    <a:pt x="281213" y="247859"/>
                    <a:pt x="281683" y="238750"/>
                    <a:pt x="277864" y="231112"/>
                  </a:cubicBezTo>
                  <a:cubicBezTo>
                    <a:pt x="274687" y="224757"/>
                    <a:pt x="266922" y="221821"/>
                    <a:pt x="262792" y="216039"/>
                  </a:cubicBezTo>
                  <a:cubicBezTo>
                    <a:pt x="258439" y="209945"/>
                    <a:pt x="255693" y="202827"/>
                    <a:pt x="252743" y="195943"/>
                  </a:cubicBezTo>
                  <a:cubicBezTo>
                    <a:pt x="227164" y="136260"/>
                    <a:pt x="246522" y="159576"/>
                    <a:pt x="217574" y="130628"/>
                  </a:cubicBezTo>
                  <a:cubicBezTo>
                    <a:pt x="214225" y="120580"/>
                    <a:pt x="206938" y="111059"/>
                    <a:pt x="207526" y="100483"/>
                  </a:cubicBezTo>
                  <a:cubicBezTo>
                    <a:pt x="212736" y="6704"/>
                    <a:pt x="212550" y="40239"/>
                    <a:pt x="212550" y="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68" name="Group 89"/>
            <p:cNvGrpSpPr>
              <a:grpSpLocks/>
            </p:cNvGrpSpPr>
            <p:nvPr/>
          </p:nvGrpSpPr>
          <p:grpSpPr bwMode="auto">
            <a:xfrm>
              <a:off x="3378200" y="847725"/>
              <a:ext cx="1031875" cy="2741613"/>
              <a:chOff x="4039587" y="2983376"/>
              <a:chExt cx="1460895" cy="3223337"/>
            </a:xfrm>
          </p:grpSpPr>
          <p:pic>
            <p:nvPicPr>
              <p:cNvPr id="84" name="Picture 12" descr="http://www.papoutsakisresearch.northwestern.edu/images/microarray_web.gi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4617" r="2663" b="3967"/>
              <a:stretch>
                <a:fillRect/>
              </a:stretch>
            </p:blipFill>
            <p:spPr bwMode="auto">
              <a:xfrm rot="5400000">
                <a:off x="4320527" y="5026759"/>
                <a:ext cx="1618223" cy="741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9" descr="http://www.papoutsakisresearch.northwestern.edu/images/microarray_web.gi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4617" r="2663" b="3967"/>
              <a:stretch>
                <a:fillRect/>
              </a:stretch>
            </p:blipFill>
            <p:spPr bwMode="auto">
              <a:xfrm rot="5400000">
                <a:off x="3601318" y="5026757"/>
                <a:ext cx="1618223" cy="741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11" descr="http://www.papoutsakisresearch.northwestern.edu/images/microarray_web.gi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4617" r="2663" b="3967"/>
              <a:stretch>
                <a:fillRect/>
              </a:stretch>
            </p:blipFill>
            <p:spPr bwMode="auto">
              <a:xfrm rot="5400000">
                <a:off x="4318655" y="3421645"/>
                <a:ext cx="1618223" cy="741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10" descr="http://www.papoutsakisresearch.northwestern.edu/images/microarray_web.gi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00" t="4617" r="2663" b="3967"/>
              <a:stretch>
                <a:fillRect/>
              </a:stretch>
            </p:blipFill>
            <p:spPr bwMode="auto">
              <a:xfrm rot="5400000">
                <a:off x="3603190" y="3428532"/>
                <a:ext cx="1618223" cy="741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9" name="Picture 2" descr="Zygote-3D-Male-Human-Anatomy-Collec.jpg image by renarf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4974073" y="910984"/>
              <a:ext cx="769502" cy="26617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0" name="Rectangle 24"/>
            <p:cNvSpPr>
              <a:spLocks noChangeArrowheads="1"/>
            </p:cNvSpPr>
            <p:nvPr/>
          </p:nvSpPr>
          <p:spPr bwMode="auto">
            <a:xfrm>
              <a:off x="4048125" y="3241675"/>
              <a:ext cx="198438" cy="171450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2000">
                <a:solidFill>
                  <a:srgbClr val="333333"/>
                </a:solidFill>
                <a:latin typeface="Arial" charset="0"/>
              </a:endParaRPr>
            </a:p>
          </p:txBody>
        </p:sp>
        <p:sp>
          <p:nvSpPr>
            <p:cNvPr id="71" name="Rectangle 25"/>
            <p:cNvSpPr>
              <a:spLocks noChangeArrowheads="1"/>
            </p:cNvSpPr>
            <p:nvPr/>
          </p:nvSpPr>
          <p:spPr bwMode="auto">
            <a:xfrm>
              <a:off x="3703638" y="1728788"/>
              <a:ext cx="360362" cy="14922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2000">
                <a:solidFill>
                  <a:srgbClr val="333333"/>
                </a:solidFill>
                <a:latin typeface="Arial" charset="0"/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162369" y="1471141"/>
              <a:ext cx="419009" cy="315251"/>
            </a:xfrm>
            <a:prstGeom prst="ellipse">
              <a:avLst/>
            </a:prstGeom>
            <a:solidFill>
              <a:schemeClr val="tx2">
                <a:lumMod val="75000"/>
                <a:alpha val="55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333333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196160" y="1017748"/>
              <a:ext cx="266951" cy="141685"/>
            </a:xfrm>
            <a:prstGeom prst="ellipse">
              <a:avLst/>
            </a:prstGeom>
            <a:solidFill>
              <a:schemeClr val="tx2">
                <a:lumMod val="75000"/>
                <a:alpha val="5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333333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" name="Rectangle 42"/>
            <p:cNvSpPr>
              <a:spLocks noChangeArrowheads="1"/>
            </p:cNvSpPr>
            <p:nvPr/>
          </p:nvSpPr>
          <p:spPr bwMode="auto">
            <a:xfrm>
              <a:off x="3632200" y="2373313"/>
              <a:ext cx="122238" cy="147637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2000">
                <a:solidFill>
                  <a:srgbClr val="333333"/>
                </a:solidFill>
                <a:latin typeface="Arial" charset="0"/>
              </a:endParaRPr>
            </a:p>
          </p:txBody>
        </p:sp>
        <p:sp>
          <p:nvSpPr>
            <p:cNvPr id="75" name="Rectangle 44"/>
            <p:cNvSpPr>
              <a:spLocks noChangeArrowheads="1"/>
            </p:cNvSpPr>
            <p:nvPr/>
          </p:nvSpPr>
          <p:spPr bwMode="auto">
            <a:xfrm>
              <a:off x="3433763" y="965200"/>
              <a:ext cx="220662" cy="21272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2000">
                <a:solidFill>
                  <a:srgbClr val="333333"/>
                </a:solidFill>
                <a:latin typeface="Arial" charset="0"/>
              </a:endParaRPr>
            </a:p>
          </p:txBody>
        </p:sp>
        <p:sp>
          <p:nvSpPr>
            <p:cNvPr id="76" name="Rectangle 45"/>
            <p:cNvSpPr>
              <a:spLocks noChangeArrowheads="1"/>
            </p:cNvSpPr>
            <p:nvPr/>
          </p:nvSpPr>
          <p:spPr bwMode="auto">
            <a:xfrm>
              <a:off x="4141788" y="1484313"/>
              <a:ext cx="85725" cy="762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2000">
                <a:solidFill>
                  <a:srgbClr val="333333"/>
                </a:solidFill>
                <a:latin typeface="Arial" charset="0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5402286" y="2679010"/>
              <a:ext cx="206124" cy="205444"/>
            </a:xfrm>
            <a:prstGeom prst="ellipse">
              <a:avLst/>
            </a:prstGeom>
            <a:solidFill>
              <a:schemeClr val="tx2">
                <a:lumMod val="75000"/>
                <a:alpha val="59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333333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78" name="Straight Connector 52"/>
            <p:cNvCxnSpPr>
              <a:cxnSpLocks noChangeShapeType="1"/>
              <a:endCxn id="85" idx="2"/>
            </p:cNvCxnSpPr>
            <p:nvPr/>
          </p:nvCxnSpPr>
          <p:spPr bwMode="auto">
            <a:xfrm>
              <a:off x="3654425" y="1071563"/>
              <a:ext cx="1543050" cy="19050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Connector 55"/>
            <p:cNvCxnSpPr>
              <a:cxnSpLocks noChangeShapeType="1"/>
              <a:endCxn id="85" idx="2"/>
            </p:cNvCxnSpPr>
            <p:nvPr/>
          </p:nvCxnSpPr>
          <p:spPr bwMode="auto">
            <a:xfrm flipV="1">
              <a:off x="4227513" y="1090613"/>
              <a:ext cx="969962" cy="431800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Straight Connector 73"/>
            <p:cNvCxnSpPr>
              <a:cxnSpLocks noChangeShapeType="1"/>
              <a:endCxn id="84" idx="2"/>
            </p:cNvCxnSpPr>
            <p:nvPr/>
          </p:nvCxnSpPr>
          <p:spPr bwMode="auto">
            <a:xfrm flipV="1">
              <a:off x="4064000" y="1630363"/>
              <a:ext cx="1096963" cy="173037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Oval 80"/>
            <p:cNvSpPr/>
            <p:nvPr/>
          </p:nvSpPr>
          <p:spPr bwMode="auto">
            <a:xfrm>
              <a:off x="5223193" y="2034342"/>
              <a:ext cx="250054" cy="191275"/>
            </a:xfrm>
            <a:prstGeom prst="ellipse">
              <a:avLst/>
            </a:prstGeom>
            <a:solidFill>
              <a:schemeClr val="tx2">
                <a:lumMod val="75000"/>
                <a:alpha val="47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000">
                <a:solidFill>
                  <a:srgbClr val="333333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82" name="Straight Connector 79"/>
            <p:cNvCxnSpPr>
              <a:cxnSpLocks noChangeShapeType="1"/>
            </p:cNvCxnSpPr>
            <p:nvPr/>
          </p:nvCxnSpPr>
          <p:spPr bwMode="auto">
            <a:xfrm flipV="1">
              <a:off x="4246563" y="2782888"/>
              <a:ext cx="1157287" cy="544512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Connector 83"/>
            <p:cNvCxnSpPr>
              <a:cxnSpLocks noChangeShapeType="1"/>
            </p:cNvCxnSpPr>
            <p:nvPr/>
          </p:nvCxnSpPr>
          <p:spPr bwMode="auto">
            <a:xfrm flipV="1">
              <a:off x="3754438" y="2132013"/>
              <a:ext cx="1470025" cy="315912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8" name="Line 38"/>
          <p:cNvSpPr>
            <a:spLocks noChangeShapeType="1"/>
          </p:cNvSpPr>
          <p:nvPr/>
        </p:nvSpPr>
        <p:spPr bwMode="auto">
          <a:xfrm>
            <a:off x="3142408" y="1731678"/>
            <a:ext cx="271635" cy="383435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89" name="Picture 10" descr="Picture 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15000"/>
            <a:ext cx="76358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Line 34"/>
          <p:cNvSpPr>
            <a:spLocks noChangeShapeType="1"/>
          </p:cNvSpPr>
          <p:nvPr/>
        </p:nvSpPr>
        <p:spPr bwMode="auto">
          <a:xfrm flipV="1">
            <a:off x="3581399" y="4862167"/>
            <a:ext cx="495299" cy="852833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1" name="Text Box 45"/>
          <p:cNvSpPr txBox="1">
            <a:spLocks noChangeArrowheads="1"/>
          </p:cNvSpPr>
          <p:nvPr/>
        </p:nvSpPr>
        <p:spPr bwMode="auto">
          <a:xfrm>
            <a:off x="2209800" y="6519863"/>
            <a:ext cx="1595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Medical Images </a:t>
            </a:r>
          </a:p>
        </p:txBody>
      </p:sp>
      <p:pic>
        <p:nvPicPr>
          <p:cNvPr id="92" name="Picture 51" descr="Picture 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638800"/>
            <a:ext cx="533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Line 34"/>
          <p:cNvSpPr>
            <a:spLocks noChangeShapeType="1"/>
          </p:cNvSpPr>
          <p:nvPr/>
        </p:nvSpPr>
        <p:spPr bwMode="auto">
          <a:xfrm flipV="1">
            <a:off x="2590799" y="4814889"/>
            <a:ext cx="1096964" cy="105251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4" name="Text Box 45"/>
          <p:cNvSpPr txBox="1">
            <a:spLocks noChangeArrowheads="1"/>
          </p:cNvSpPr>
          <p:nvPr/>
        </p:nvSpPr>
        <p:spPr bwMode="auto">
          <a:xfrm>
            <a:off x="766763" y="5816600"/>
            <a:ext cx="1519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600">
                <a:ea typeface="ＭＳ Ｐ明朝" charset="0"/>
                <a:cs typeface="ＭＳ Ｐ明朝" charset="0"/>
              </a:rPr>
              <a:t>Mobile medical sensor data</a:t>
            </a:r>
          </a:p>
        </p:txBody>
      </p:sp>
    </p:spTree>
    <p:extLst>
      <p:ext uri="{BB962C8B-B14F-4D97-AF65-F5344CB8AC3E}">
        <p14:creationId xmlns:p14="http://schemas.microsoft.com/office/powerpoint/2010/main" val="2495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53" grpId="0"/>
      <p:bldP spid="56" grpId="0" animBg="1"/>
      <p:bldP spid="57" grpId="0" animBg="1"/>
      <p:bldP spid="58" grpId="0" animBg="1"/>
      <p:bldP spid="61" grpId="0" animBg="1"/>
      <p:bldP spid="62" grpId="0"/>
      <p:bldP spid="63" grpId="0"/>
      <p:bldP spid="64" grpId="0"/>
      <p:bldP spid="65" grpId="0"/>
      <p:bldP spid="88" grpId="0" animBg="1"/>
      <p:bldP spid="90" grpId="0" animBg="1"/>
      <p:bldP spid="91" grpId="0"/>
      <p:bldP spid="93" grpId="0" animBg="1"/>
      <p:bldP spid="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Scales well with increasing ∑ and 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2171700"/>
            <a:ext cx="11595100" cy="4038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66993" y="1690688"/>
            <a:ext cx="3629007" cy="120032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/>
              <a:t>gkm</a:t>
            </a:r>
            <a:r>
              <a:rPr lang="en-US" sz="3600" b="1" dirty="0" smtClean="0"/>
              <a:t>-SVM : &gt; 5 </a:t>
            </a:r>
            <a:r>
              <a:rPr lang="en-US" sz="3600" b="1" dirty="0" err="1" smtClean="0"/>
              <a:t>hrs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GaKCo</a:t>
            </a:r>
            <a:r>
              <a:rPr lang="en-US" sz="3600" b="1" dirty="0" smtClean="0"/>
              <a:t> : 4 mins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96000" y="2171700"/>
            <a:ext cx="1843668" cy="259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47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Theoretical Analysis (in paper)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14" y="2984229"/>
            <a:ext cx="5158369" cy="1460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72" y="1690688"/>
            <a:ext cx="5081229" cy="41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1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</a:t>
            </a:r>
            <a:r>
              <a:rPr lang="en-US" dirty="0" err="1" smtClean="0"/>
              <a:t>GaKCo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85900"/>
            <a:ext cx="11468100" cy="5235575"/>
          </a:xfrm>
        </p:spPr>
        <p:txBody>
          <a:bodyPr>
            <a:normAutofit/>
          </a:bodyPr>
          <a:lstStyle/>
          <a:p>
            <a:r>
              <a:rPr lang="en-US" dirty="0" smtClean="0"/>
              <a:t>Fast </a:t>
            </a:r>
            <a:r>
              <a:rPr lang="mr-IN" dirty="0" smtClean="0"/>
              <a:t>–</a:t>
            </a:r>
            <a:r>
              <a:rPr lang="en-US" dirty="0" smtClean="0"/>
              <a:t> (1) reduced </a:t>
            </a:r>
            <a:r>
              <a:rPr lang="en-US" dirty="0"/>
              <a:t>gapped k-</a:t>
            </a:r>
            <a:r>
              <a:rPr lang="en-US" dirty="0" err="1"/>
              <a:t>mer</a:t>
            </a:r>
            <a:r>
              <a:rPr lang="en-US" dirty="0"/>
              <a:t> feature space and </a:t>
            </a:r>
            <a:r>
              <a:rPr lang="en-US" dirty="0" smtClean="0"/>
              <a:t>(2) counting </a:t>
            </a:r>
            <a:r>
              <a:rPr lang="en-US" dirty="0"/>
              <a:t>based </a:t>
            </a:r>
            <a:r>
              <a:rPr lang="en-US" dirty="0" smtClean="0"/>
              <a:t>method</a:t>
            </a:r>
          </a:p>
          <a:p>
            <a:endParaRPr lang="en-US" dirty="0"/>
          </a:p>
          <a:p>
            <a:r>
              <a:rPr lang="en-US" dirty="0" smtClean="0"/>
              <a:t>Scalable </a:t>
            </a:r>
            <a:r>
              <a:rPr lang="mr-IN" dirty="0" smtClean="0"/>
              <a:t>–</a:t>
            </a:r>
            <a:r>
              <a:rPr lang="en-US" dirty="0" smtClean="0"/>
              <a:t> allows larger dictionary size and gap size</a:t>
            </a:r>
          </a:p>
          <a:p>
            <a:endParaRPr lang="en-US" dirty="0"/>
          </a:p>
          <a:p>
            <a:r>
              <a:rPr lang="en-US" dirty="0" smtClean="0"/>
              <a:t>Parallelizable </a:t>
            </a:r>
            <a:r>
              <a:rPr lang="mr-IN" dirty="0" smtClean="0"/>
              <a:t>–</a:t>
            </a:r>
            <a:r>
              <a:rPr lang="en-US" dirty="0" smtClean="0"/>
              <a:t> naturally parallelizable implementation </a:t>
            </a:r>
          </a:p>
          <a:p>
            <a:endParaRPr lang="en-US" dirty="0"/>
          </a:p>
          <a:p>
            <a:r>
              <a:rPr lang="en-US" dirty="0" smtClean="0"/>
              <a:t>Code and datasets available at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https://</a:t>
            </a:r>
            <a:r>
              <a:rPr lang="en-US" dirty="0" smtClean="0">
                <a:solidFill>
                  <a:srgbClr val="0070C0"/>
                </a:solidFill>
              </a:rPr>
              <a:t>github.com/QData/GaKCo-SVM</a:t>
            </a:r>
          </a:p>
          <a:p>
            <a:endParaRPr lang="en-US" dirty="0"/>
          </a:p>
          <a:p>
            <a:r>
              <a:rPr lang="en-US" dirty="0" err="1" smtClean="0"/>
              <a:t>ArXiv</a:t>
            </a:r>
            <a:r>
              <a:rPr lang="en-US" dirty="0" smtClean="0"/>
              <a:t>: </a:t>
            </a:r>
            <a:r>
              <a:rPr lang="mr-IN" dirty="0" err="1">
                <a:solidFill>
                  <a:srgbClr val="0070C0"/>
                </a:solidFill>
              </a:rPr>
              <a:t>https</a:t>
            </a:r>
            <a:r>
              <a:rPr lang="mr-IN" dirty="0">
                <a:solidFill>
                  <a:srgbClr val="0070C0"/>
                </a:solidFill>
              </a:rPr>
              <a:t>://</a:t>
            </a:r>
            <a:r>
              <a:rPr lang="mr-IN" dirty="0" err="1">
                <a:solidFill>
                  <a:srgbClr val="0070C0"/>
                </a:solidFill>
              </a:rPr>
              <a:t>arxiv.org</a:t>
            </a:r>
            <a:r>
              <a:rPr lang="mr-IN" dirty="0">
                <a:solidFill>
                  <a:srgbClr val="0070C0"/>
                </a:solidFill>
              </a:rPr>
              <a:t>/</a:t>
            </a:r>
            <a:r>
              <a:rPr lang="mr-IN" dirty="0" err="1">
                <a:solidFill>
                  <a:srgbClr val="0070C0"/>
                </a:solidFill>
              </a:rPr>
              <a:t>abs</a:t>
            </a:r>
            <a:r>
              <a:rPr lang="mr-IN" dirty="0">
                <a:solidFill>
                  <a:srgbClr val="0070C0"/>
                </a:solidFill>
              </a:rPr>
              <a:t>/1704.07468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97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42"/>
          <a:stretch/>
        </p:blipFill>
        <p:spPr>
          <a:xfrm>
            <a:off x="1603513" y="0"/>
            <a:ext cx="918431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329" y="385004"/>
            <a:ext cx="601952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3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24" y="0"/>
            <a:ext cx="10515600" cy="1325563"/>
          </a:xfrm>
        </p:spPr>
        <p:txBody>
          <a:bodyPr/>
          <a:lstStyle/>
          <a:p>
            <a:r>
              <a:rPr lang="en-US" dirty="0" smtClean="0"/>
              <a:t>String Classification: [Application I]</a:t>
            </a:r>
            <a:endParaRPr lang="en-US" dirty="0"/>
          </a:p>
        </p:txBody>
      </p:sp>
      <p:pic>
        <p:nvPicPr>
          <p:cNvPr id="19" name="Picture 18" descr="500px-Gnome-computer.sv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13" y="2370420"/>
            <a:ext cx="1720373" cy="172037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51424" y="3112612"/>
            <a:ext cx="49363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This Food is </a:t>
            </a:r>
            <a:r>
              <a:rPr lang="en-US" sz="2800" u="sng" dirty="0" smtClean="0">
                <a:latin typeface="Courier New" charset="0"/>
                <a:ea typeface="Courier New" charset="0"/>
                <a:cs typeface="Courier New" charset="0"/>
              </a:rPr>
              <a:t>not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800" u="sng" dirty="0" smtClean="0">
                <a:latin typeface="Courier New" charset="0"/>
                <a:ea typeface="Courier New" charset="0"/>
                <a:cs typeface="Courier New" charset="0"/>
              </a:rPr>
              <a:t>good</a:t>
            </a:r>
            <a:r>
              <a:rPr lang="en-US" sz="2800" dirty="0" smtClean="0">
                <a:latin typeface="Courier New" charset="0"/>
                <a:ea typeface="Courier New" charset="0"/>
                <a:cs typeface="Courier New" charset="0"/>
              </a:rPr>
              <a:t>.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5419200" y="3182852"/>
            <a:ext cx="755374" cy="2601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9061207" y="3180009"/>
            <a:ext cx="755374" cy="2601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116451" y="2894586"/>
            <a:ext cx="901147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NO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(-1)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13700" y="2260269"/>
            <a:ext cx="9011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State-of-the-art </a:t>
            </a:r>
            <a:r>
              <a:rPr lang="en-US" smtClean="0"/>
              <a:t>Machine Learning Models</a:t>
            </a:r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161836" y="1318716"/>
            <a:ext cx="3650175" cy="3261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77987" y="1411881"/>
            <a:ext cx="3650175" cy="32617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eural_net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0" y="2024644"/>
            <a:ext cx="2637078" cy="1293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533762" y="3425605"/>
            <a:ext cx="340291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Times New Roman"/>
              </a:rPr>
              <a:t>Deep Neural Network (DNN)</a:t>
            </a:r>
            <a:endParaRPr lang="en-US" sz="2800" dirty="0"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33388" y="1628604"/>
            <a:ext cx="0" cy="16453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17059" y="3273926"/>
            <a:ext cx="24066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9948705" y="2060152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227771" y="1817168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11350" y="2212552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590963" y="2588111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78582" y="2451265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92241" y="2603665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430982" y="2864924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9430982" y="2019789"/>
            <a:ext cx="1323267" cy="1040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583382" y="1943588"/>
            <a:ext cx="1323267" cy="10405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245926" y="2095990"/>
            <a:ext cx="1323267" cy="10405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52970" y="3390488"/>
            <a:ext cx="431249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Times New Roman"/>
              </a:rPr>
              <a:t>Support Vector Machine (SVM)</a:t>
            </a:r>
            <a:endParaRPr lang="en-US" sz="2800" dirty="0">
              <a:cs typeface="Times New Roman"/>
            </a:endParaRPr>
          </a:p>
        </p:txBody>
      </p:sp>
      <p:pic>
        <p:nvPicPr>
          <p:cNvPr id="20" name="Picture 19" descr="500px-Gnome-computer.svg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44" y="1318716"/>
            <a:ext cx="1720373" cy="172037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State-of-the-art </a:t>
            </a:r>
            <a:r>
              <a:rPr lang="en-US" smtClean="0"/>
              <a:t>Machine Learning Models</a:t>
            </a:r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8161836" y="1318716"/>
            <a:ext cx="3650175" cy="3261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77987" y="1411881"/>
            <a:ext cx="3650175" cy="32617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eural_net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0" y="2024644"/>
            <a:ext cx="2637078" cy="12935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533762" y="3425605"/>
            <a:ext cx="340291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Times New Roman"/>
              </a:rPr>
              <a:t>Deep Neural Network (DNN)</a:t>
            </a:r>
            <a:endParaRPr lang="en-US" sz="2800" dirty="0"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133388" y="1628604"/>
            <a:ext cx="0" cy="16453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117059" y="3273926"/>
            <a:ext cx="24066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9948705" y="2060152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227771" y="1817168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11350" y="2212552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590963" y="2588111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78582" y="2451265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92241" y="2603665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430982" y="2864924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9430982" y="2019789"/>
            <a:ext cx="1323267" cy="1040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583382" y="1943588"/>
            <a:ext cx="1323267" cy="10405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245926" y="2095990"/>
            <a:ext cx="1323267" cy="10405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52970" y="3390488"/>
            <a:ext cx="431249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Times New Roman"/>
              </a:rPr>
              <a:t>Support Vector Machine (SVM)</a:t>
            </a:r>
            <a:endParaRPr lang="en-US" sz="2800" dirty="0">
              <a:cs typeface="Times New Roman"/>
            </a:endParaRPr>
          </a:p>
        </p:txBody>
      </p:sp>
      <p:pic>
        <p:nvPicPr>
          <p:cNvPr id="20" name="Picture 19" descr="500px-Gnome-computer.svg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544" y="1318716"/>
            <a:ext cx="1720373" cy="172037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Right Triangle 20"/>
          <p:cNvSpPr/>
          <p:nvPr/>
        </p:nvSpPr>
        <p:spPr>
          <a:xfrm>
            <a:off x="3884149" y="5055950"/>
            <a:ext cx="6117535" cy="948267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20936" y="6106706"/>
            <a:ext cx="55997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Times New Roman"/>
              </a:rPr>
              <a:t>Number </a:t>
            </a:r>
            <a:r>
              <a:rPr lang="en-US" sz="2800" smtClean="0">
                <a:cs typeface="Times New Roman"/>
              </a:rPr>
              <a:t>of Training Samples</a:t>
            </a:r>
            <a:endParaRPr lang="en-US" sz="2800" dirty="0">
              <a:cs typeface="Times New Roman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591" y="4992916"/>
            <a:ext cx="801967" cy="9178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5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4866" y="4932541"/>
            <a:ext cx="881467" cy="10088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544" y="3390488"/>
            <a:ext cx="838155" cy="8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2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61" y="146464"/>
            <a:ext cx="10515600" cy="1325563"/>
          </a:xfrm>
        </p:spPr>
        <p:txBody>
          <a:bodyPr/>
          <a:lstStyle/>
          <a:p>
            <a:r>
              <a:rPr lang="en-US" dirty="0" smtClean="0"/>
              <a:t>Support Vector Machine (SVM)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851709" y="1477677"/>
            <a:ext cx="0" cy="5256528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851709" y="6728080"/>
            <a:ext cx="7668902" cy="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064623" y="1742226"/>
            <a:ext cx="2588455" cy="37133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119457" y="1929131"/>
            <a:ext cx="2475914" cy="364902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408802" y="1201606"/>
            <a:ext cx="2628645" cy="380142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Left Brace 48"/>
          <p:cNvSpPr/>
          <p:nvPr/>
        </p:nvSpPr>
        <p:spPr>
          <a:xfrm rot="16200000">
            <a:off x="4188160" y="4542613"/>
            <a:ext cx="446120" cy="254022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Brace 49"/>
          <p:cNvSpPr/>
          <p:nvPr/>
        </p:nvSpPr>
        <p:spPr>
          <a:xfrm rot="16200000">
            <a:off x="7660868" y="4446149"/>
            <a:ext cx="446120" cy="273314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578453" y="3379037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73915" y="4560240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478786" y="3258474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819614" y="3876112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457872" y="4639364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009342" y="2991673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940194" y="4435611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8358205" y="3831235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8411461" y="4336660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8821435" y="3589487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8853254" y="4184885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8060775" y="4998236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700854" y="4841865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8060775" y="3379037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8615443" y="2871110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487012" y="4160459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216711" y="5036860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065554" y="1940637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828409" y="2848562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375859" y="2989796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795730" y="2896384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665440" y="3343761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552899" y="2357961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210250" y="3395112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282448" y="2583011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327816" y="2896384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102733" y="2412036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648878" y="2357961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3828409" y="3343761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3940951" y="4120585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197664" y="2306610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215274" y="3763587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568160" y="3763587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044640" y="6175854"/>
            <a:ext cx="30064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Negative Instances (y = -1)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436961" y="6175854"/>
            <a:ext cx="321547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Positive Instances (y = +1)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411067" y="1337476"/>
            <a:ext cx="209341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w . x + b ≤ </a:t>
            </a:r>
            <a:r>
              <a:rPr lang="en-US" sz="2400" dirty="0" smtClean="0">
                <a:latin typeface="Times New Roman"/>
                <a:cs typeface="Times New Roman"/>
              </a:rPr>
              <a:t>-1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515972" y="1862962"/>
            <a:ext cx="209341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w . x + b ≥ </a:t>
            </a:r>
            <a:r>
              <a:rPr lang="en-US" sz="2400" dirty="0">
                <a:latin typeface="Times New Roman"/>
                <a:cs typeface="Times New Roman"/>
              </a:rPr>
              <a:t>+</a:t>
            </a:r>
            <a:r>
              <a:rPr lang="en-US" sz="2400" dirty="0" smtClean="0">
                <a:latin typeface="Times New Roman"/>
                <a:cs typeface="Times New Roman"/>
              </a:rPr>
              <a:t>1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46090" y="1227825"/>
            <a:ext cx="2093411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w . x + b = </a:t>
            </a:r>
            <a:r>
              <a:rPr lang="en-US" sz="2400" dirty="0">
                <a:latin typeface="Times New Roman"/>
                <a:cs typeface="Times New Roman"/>
              </a:rPr>
              <a:t>0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3" y="1472773"/>
            <a:ext cx="2444995" cy="69291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3420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arallelogram 46"/>
          <p:cNvSpPr/>
          <p:nvPr/>
        </p:nvSpPr>
        <p:spPr>
          <a:xfrm>
            <a:off x="7065952" y="5386012"/>
            <a:ext cx="4403125" cy="223915"/>
          </a:xfrm>
          <a:prstGeom prst="parallelogram">
            <a:avLst>
              <a:gd name="adj" fmla="val 18479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smtClean="0"/>
              <a:t>Kernel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17050" y="1325563"/>
            <a:ext cx="90114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14" name="Oval 13"/>
          <p:cNvSpPr/>
          <p:nvPr/>
        </p:nvSpPr>
        <p:spPr>
          <a:xfrm>
            <a:off x="3063943" y="5028608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437090" y="5575898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307257" y="5359399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670211" y="6058148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63942" y="4331784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720187" y="5817023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203713" y="4299479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678251" y="4741248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72156" y="5405157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48806" y="5404415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94612" y="6120789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89966" y="4916083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29673" y="4702858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682948" y="4145577"/>
            <a:ext cx="3508283" cy="250714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33274" y="3633713"/>
            <a:ext cx="55997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Times New Roman"/>
              </a:rPr>
              <a:t>X</a:t>
            </a:r>
            <a:endParaRPr lang="en-US" sz="2800" dirty="0"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28237" y="2662544"/>
            <a:ext cx="108234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smtClean="0"/>
              <a:t>𝛗(X)</a:t>
            </a:r>
            <a:endParaRPr lang="en-US" sz="3600" b="1" dirty="0"/>
          </a:p>
        </p:txBody>
      </p:sp>
      <p:sp>
        <p:nvSpPr>
          <p:cNvPr id="31" name="Oval 30"/>
          <p:cNvSpPr/>
          <p:nvPr/>
        </p:nvSpPr>
        <p:spPr>
          <a:xfrm>
            <a:off x="8966081" y="3736720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392345" y="4398429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878948" y="4702858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473914" y="4378760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943000" y="4461733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271764" y="4943983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063580" y="5044526"/>
            <a:ext cx="241161" cy="241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325277" y="5623698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666395" y="5783851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129332" y="6043524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170469" y="6043524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369411" y="5645024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84693" y="5950422"/>
            <a:ext cx="225083" cy="225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43"/>
          <p:cNvSpPr/>
          <p:nvPr/>
        </p:nvSpPr>
        <p:spPr>
          <a:xfrm>
            <a:off x="7041908" y="3436329"/>
            <a:ext cx="4432799" cy="3216393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5601715" y="5213172"/>
            <a:ext cx="755374" cy="26015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7</a:t>
            </a:fld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295429" y="4627695"/>
            <a:ext cx="126908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Times New Roman"/>
              </a:rPr>
              <a:t>K ( . )</a:t>
            </a:r>
            <a:endParaRPr lang="en-US" sz="2800" dirty="0"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253" y="1260625"/>
            <a:ext cx="3340100" cy="8763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482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8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10515600" cy="1325563"/>
          </a:xfrm>
        </p:spPr>
        <p:txBody>
          <a:bodyPr/>
          <a:lstStyle/>
          <a:p>
            <a:r>
              <a:rPr lang="en-US" dirty="0" smtClean="0"/>
              <a:t>String Kernels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129" y="2217059"/>
            <a:ext cx="3184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S=ACACA</a:t>
            </a:r>
          </a:p>
          <a:p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T=AAACA</a:t>
            </a:r>
            <a:endParaRPr lang="en-US" sz="32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155370" y="2507328"/>
            <a:ext cx="800097" cy="35569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54135" y="1814568"/>
            <a:ext cx="2476500" cy="1889977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46217" y="1386341"/>
            <a:ext cx="2465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Feature Space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31429" y="2076352"/>
            <a:ext cx="163285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Support </a:t>
            </a:r>
          </a:p>
          <a:p>
            <a:pPr algn="ctr"/>
            <a:r>
              <a:rPr lang="en-US" sz="2400" dirty="0" smtClean="0"/>
              <a:t>Vector </a:t>
            </a:r>
          </a:p>
          <a:p>
            <a:pPr algn="ctr"/>
            <a:r>
              <a:rPr lang="en-US" sz="2400" dirty="0" smtClean="0"/>
              <a:t>Machine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>
            <a:off x="5803446" y="2507328"/>
            <a:ext cx="555172" cy="33837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311241" y="2496896"/>
            <a:ext cx="555172" cy="33837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65080" y="1721096"/>
            <a:ext cx="2476500" cy="1889977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015507" y="2200253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294573" y="1957269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478152" y="2352653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657765" y="2728212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345384" y="2591366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59043" y="2743766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497784" y="3005025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9065080" y="1848481"/>
            <a:ext cx="2296886" cy="17717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92984" y="1740053"/>
            <a:ext cx="2318656" cy="18057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065080" y="2060023"/>
            <a:ext cx="2005691" cy="1543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079025" y="2276454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358091" y="2033470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41670" y="2428854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721283" y="2804413"/>
            <a:ext cx="163286" cy="177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08902" y="2667567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22561" y="2819967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561302" y="3081226"/>
            <a:ext cx="191974" cy="19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744156" y="1104875"/>
            <a:ext cx="108234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𝛗(X)</a:t>
            </a:r>
            <a:endParaRPr lang="en-US" sz="3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875335" y="4436019"/>
            <a:ext cx="6635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ourier New" charset="0"/>
                <a:ea typeface="Courier New" charset="0"/>
                <a:cs typeface="Courier New" charset="0"/>
              </a:rPr>
              <a:t>ACACA          </a:t>
            </a:r>
          </a:p>
          <a:p>
            <a:endParaRPr lang="en-US" sz="4000" b="1" dirty="0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 sz="4000" b="1" dirty="0" smtClean="0">
                <a:latin typeface="Courier New" charset="0"/>
                <a:ea typeface="Courier New" charset="0"/>
                <a:cs typeface="Courier New" charset="0"/>
              </a:rPr>
              <a:t>AAACA</a:t>
            </a:r>
            <a:endParaRPr lang="en-US" sz="40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64680" y="4345647"/>
            <a:ext cx="719109" cy="8574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875335" y="5615258"/>
            <a:ext cx="719109" cy="8574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002" y="4509426"/>
            <a:ext cx="1854377" cy="1854377"/>
          </a:xfrm>
          <a:prstGeom prst="rect">
            <a:avLst/>
          </a:prstGeom>
        </p:spPr>
      </p:pic>
      <p:pic>
        <p:nvPicPr>
          <p:cNvPr id="34" name="Picture 33" descr="uploaded-by-ocal-date-03-13-2014-license-type-public-domain-iu5wxv-clip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90" y="1938499"/>
            <a:ext cx="1751168" cy="195839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9535" y="275166"/>
            <a:ext cx="8871188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Challenge : SK-SVM methods are slow</a:t>
            </a:r>
            <a:endParaRPr lang="en-US" sz="40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D8441-3B07-204C-8AC6-DC703CE6F4F9}" type="slidenum">
              <a:rPr lang="en-US" smtClean="0"/>
              <a:t>8</a:t>
            </a:fld>
            <a:endParaRPr lang="en-US"/>
          </a:p>
        </p:txBody>
      </p:sp>
      <p:sp>
        <p:nvSpPr>
          <p:cNvPr id="37" name="Up-Down Arrow 36"/>
          <p:cNvSpPr/>
          <p:nvPr/>
        </p:nvSpPr>
        <p:spPr>
          <a:xfrm>
            <a:off x="6756400" y="5076060"/>
            <a:ext cx="304800" cy="68974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5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5 -0.0118 L 0.075 -0.0118 " pathEditMode="relative" ptsTypes="AA">
                                      <p:cBhvr>
                                        <p:cTn id="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1181 L 0.075 -0.0118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1" grpId="0" animBg="1"/>
      <p:bldP spid="31" grpId="1" animBg="1"/>
      <p:bldP spid="32" grpId="0" animBg="1"/>
      <p:bldP spid="32" grpId="1" animBg="1"/>
      <p:bldP spid="35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</a:t>
            </a:r>
            <a:r>
              <a:rPr lang="en-US" dirty="0" err="1" smtClean="0"/>
              <a:t>GaKCo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Faster than state-of-the-art string kernel</a:t>
            </a:r>
          </a:p>
          <a:p>
            <a:endParaRPr lang="en-US" dirty="0"/>
          </a:p>
          <a:p>
            <a:r>
              <a:rPr lang="en-US" dirty="0" smtClean="0"/>
              <a:t>Independent of dictionary size</a:t>
            </a:r>
          </a:p>
          <a:p>
            <a:endParaRPr lang="en-US" dirty="0"/>
          </a:p>
          <a:p>
            <a:r>
              <a:rPr lang="en-US" dirty="0" smtClean="0"/>
              <a:t>Parallelizable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3400-974A-104C-8657-76FDC0EDEC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3404</Words>
  <Application>Microsoft Macintosh PowerPoint</Application>
  <PresentationFormat>Custom</PresentationFormat>
  <Paragraphs>489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GaKCo A Fast Gapped k-mer String Kernel using Counting</vt:lpstr>
      <vt:lpstr>Challenge of data explosion</vt:lpstr>
      <vt:lpstr>String Classification: [Application I]</vt:lpstr>
      <vt:lpstr>State-of-the-art Machine Learning Models</vt:lpstr>
      <vt:lpstr>State-of-the-art Machine Learning Models</vt:lpstr>
      <vt:lpstr>Support Vector Machine (SVM)</vt:lpstr>
      <vt:lpstr>Kernel</vt:lpstr>
      <vt:lpstr>String Kernels</vt:lpstr>
      <vt:lpstr>Solution: GaKCo</vt:lpstr>
      <vt:lpstr>[Application II]: Does TF bind to this DNA sequence?</vt:lpstr>
      <vt:lpstr>[Application III]: What family does a protein sequence belong to?</vt:lpstr>
      <vt:lpstr>String Kernel + SVM Framework</vt:lpstr>
      <vt:lpstr>String Kernel</vt:lpstr>
      <vt:lpstr>Computational Challenge</vt:lpstr>
      <vt:lpstr>Related Work: Gapped k-mer Kernel (gkm-SVM)</vt:lpstr>
      <vt:lpstr>Related Work: Gapped k-mer Kernel (gkm-SVM)</vt:lpstr>
      <vt:lpstr>Related Work: Gapped k-mer Kernel</vt:lpstr>
      <vt:lpstr>GaKCo : Gapped k-mer Kernel using Counting</vt:lpstr>
      <vt:lpstr>GakCo is Faster!</vt:lpstr>
      <vt:lpstr>Scales well with increasing ∑ and m</vt:lpstr>
      <vt:lpstr>Detailed Theoretical Analysis (in paper)</vt:lpstr>
      <vt:lpstr>Summary: GaKCo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Ritambhara Singh</dc:creator>
  <cp:lastModifiedBy>Yabjun Qi</cp:lastModifiedBy>
  <cp:revision>95</cp:revision>
  <dcterms:created xsi:type="dcterms:W3CDTF">2017-09-15T14:17:38Z</dcterms:created>
  <dcterms:modified xsi:type="dcterms:W3CDTF">2017-09-18T20:16:26Z</dcterms:modified>
</cp:coreProperties>
</file>